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Play"/>
      <p:regular r:id="rId40"/>
      <p:bold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Poppins"/>
      <p:regular r:id="rId46"/>
      <p:bold r:id="rId47"/>
      <p:italic r:id="rId48"/>
      <p:boldItalic r:id="rId49"/>
    </p:embeddedFont>
    <p:embeddedFont>
      <p:font typeface="Karla Medium"/>
      <p:regular r:id="rId50"/>
      <p:bold r:id="rId51"/>
      <p:italic r:id="rId52"/>
      <p:boldItalic r:id="rId53"/>
    </p:embeddedFont>
    <p:embeddedFont>
      <p:font typeface="Quattrocento Sans"/>
      <p:regular r:id="rId54"/>
      <p:bold r:id="rId55"/>
      <p:italic r:id="rId56"/>
      <p:boldItalic r:id="rId57"/>
    </p:embeddedFont>
    <p:embeddedFont>
      <p:font typeface="Montserrat ExtraBold"/>
      <p:bold r:id="rId58"/>
      <p:boldItalic r:id="rId59"/>
    </p:embeddedFont>
    <p:embeddedFont>
      <p:font typeface="Karla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4" roundtripDataSignature="AMtx7mhAIYspn/CKb89L6s5Vl8nrFVU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-regular.fntdata"/><Relationship Id="rId42" Type="http://schemas.openxmlformats.org/officeDocument/2006/relationships/font" Target="fonts/Roboto-regular.fntdata"/><Relationship Id="rId41" Type="http://schemas.openxmlformats.org/officeDocument/2006/relationships/font" Target="fonts/Play-bold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oppins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Poppins-italic.fntdata"/><Relationship Id="rId47" Type="http://schemas.openxmlformats.org/officeDocument/2006/relationships/font" Target="fonts/Poppins-bold.fntdata"/><Relationship Id="rId49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Karla-italic.fntdata"/><Relationship Id="rId61" Type="http://schemas.openxmlformats.org/officeDocument/2006/relationships/font" Target="fonts/Karla-bold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Karla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Karla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arlaMedium-bold.fntdata"/><Relationship Id="rId50" Type="http://schemas.openxmlformats.org/officeDocument/2006/relationships/font" Target="fonts/KarlaMedium-regular.fntdata"/><Relationship Id="rId53" Type="http://schemas.openxmlformats.org/officeDocument/2006/relationships/font" Target="fonts/KarlaMedium-boldItalic.fntdata"/><Relationship Id="rId52" Type="http://schemas.openxmlformats.org/officeDocument/2006/relationships/font" Target="fonts/KarlaMedium-italic.fntdata"/><Relationship Id="rId11" Type="http://schemas.openxmlformats.org/officeDocument/2006/relationships/slide" Target="slides/slide6.xml"/><Relationship Id="rId55" Type="http://schemas.openxmlformats.org/officeDocument/2006/relationships/font" Target="fonts/QuattrocentoSans-bold.fntdata"/><Relationship Id="rId10" Type="http://schemas.openxmlformats.org/officeDocument/2006/relationships/slide" Target="slides/slide5.xml"/><Relationship Id="rId54" Type="http://schemas.openxmlformats.org/officeDocument/2006/relationships/font" Target="fonts/QuattrocentoSans-regular.fntdata"/><Relationship Id="rId13" Type="http://schemas.openxmlformats.org/officeDocument/2006/relationships/slide" Target="slides/slide8.xml"/><Relationship Id="rId57" Type="http://schemas.openxmlformats.org/officeDocument/2006/relationships/font" Target="fonts/QuattrocentoSans-boldItalic.fntdata"/><Relationship Id="rId12" Type="http://schemas.openxmlformats.org/officeDocument/2006/relationships/slide" Target="slides/slide7.xml"/><Relationship Id="rId56" Type="http://schemas.openxmlformats.org/officeDocument/2006/relationships/font" Target="fonts/QuattrocentoSans-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ExtraBold-bold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a26f8f00f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a26f8f00f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a26f8f00f5_0_134:notes"/>
          <p:cNvSpPr/>
          <p:nvPr>
            <p:ph idx="2" type="sldImg"/>
          </p:nvPr>
        </p:nvSpPr>
        <p:spPr>
          <a:xfrm>
            <a:off x="592138" y="261938"/>
            <a:ext cx="2327400" cy="1309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a26f8f00f5_0_134:notes"/>
          <p:cNvSpPr txBox="1"/>
          <p:nvPr>
            <p:ph idx="1" type="body"/>
          </p:nvPr>
        </p:nvSpPr>
        <p:spPr>
          <a:xfrm>
            <a:off x="351155" y="1658183"/>
            <a:ext cx="28092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9175" lIns="39175" spcFirstLastPara="1" rIns="39175" wrap="square" tIns="3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 txBox="1"/>
          <p:nvPr>
            <p:ph idx="1" type="body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  <a:noFill/>
          <a:ln>
            <a:noFill/>
          </a:ln>
        </p:spPr>
        <p:txBody>
          <a:bodyPr anchorCtr="0" anchor="t" bIns="39175" lIns="39175" spcFirstLastPara="1" rIns="39175" wrap="square" tIns="3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:notes"/>
          <p:cNvSpPr/>
          <p:nvPr>
            <p:ph idx="2" type="sldImg"/>
          </p:nvPr>
        </p:nvSpPr>
        <p:spPr>
          <a:xfrm>
            <a:off x="592138" y="261938"/>
            <a:ext cx="2327275" cy="1309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0" name="Google Shape;4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2" name="Google Shape;5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a26f8f00f5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a26f8f00f5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864eef622d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3864eef622d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a26f8f00f5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3a26f8f00f5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a26f8f00f5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3a26f8f00f5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26f8f00f5_0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a26f8f00f5_0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9" name="Google Shape;55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a33f8426f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3a33f8426f7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a26f8f00f5_0_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3a26f8f00f5_0_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26f8f00f5_0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a26f8f00f5_0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a26f8f00f5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a26f8f00f5_0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:notes"/>
          <p:cNvSpPr/>
          <p:nvPr>
            <p:ph idx="2" type="sldImg"/>
          </p:nvPr>
        </p:nvSpPr>
        <p:spPr>
          <a:xfrm>
            <a:off x="592138" y="261938"/>
            <a:ext cx="2327275" cy="1309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6:notes"/>
          <p:cNvSpPr txBox="1"/>
          <p:nvPr>
            <p:ph idx="1" type="body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  <a:noFill/>
          <a:ln>
            <a:noFill/>
          </a:ln>
        </p:spPr>
        <p:txBody>
          <a:bodyPr anchorCtr="0" anchor="t" bIns="39175" lIns="39175" spcFirstLastPara="1" rIns="39175" wrap="square" tIns="3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 txBox="1"/>
          <p:nvPr>
            <p:ph idx="1" type="body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  <a:noFill/>
          <a:ln>
            <a:noFill/>
          </a:ln>
        </p:spPr>
        <p:txBody>
          <a:bodyPr anchorCtr="0" anchor="t" bIns="39175" lIns="39175" spcFirstLastPara="1" rIns="39175" wrap="square" tIns="3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9:notes"/>
          <p:cNvSpPr/>
          <p:nvPr>
            <p:ph idx="2" type="sldImg"/>
          </p:nvPr>
        </p:nvSpPr>
        <p:spPr>
          <a:xfrm>
            <a:off x="592138" y="261938"/>
            <a:ext cx="2327275" cy="1309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36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6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1" y="4571999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1" y="5739492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36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2" name="Google Shape;22;p36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6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6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/>
          <p:nvPr/>
        </p:nvSpPr>
        <p:spPr>
          <a:xfrm>
            <a:off x="11024507" y="4580708"/>
            <a:ext cx="1167493" cy="2277292"/>
          </a:xfrm>
          <a:custGeom>
            <a:rect b="b" l="l" r="r" t="t"/>
            <a:pathLst>
              <a:path extrusionOk="0" h="2272167" w="1167493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27" name="Google Shape;2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5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5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5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91" name="Google Shape;9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2">
  <p:cSld name="Closing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/>
          <p:nvPr>
            <p:ph type="title"/>
          </p:nvPr>
        </p:nvSpPr>
        <p:spPr>
          <a:xfrm>
            <a:off x="1042753" y="1310262"/>
            <a:ext cx="10803179" cy="1891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" name="Google Shape;94;p48"/>
          <p:cNvCxnSpPr/>
          <p:nvPr/>
        </p:nvCxnSpPr>
        <p:spPr>
          <a:xfrm>
            <a:off x="1905000" y="3429000"/>
            <a:ext cx="907868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descr="A black and white logo&#10;&#10;AI-generated content may be incorrect." id="95" name="Google Shape;9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9734" y="3794757"/>
            <a:ext cx="464921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1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1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1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51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02" name="Google Shape;102;p51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1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51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1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2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2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52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52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11" name="Google Shape;111;p52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2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52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2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3"/>
          <p:cNvSpPr/>
          <p:nvPr/>
        </p:nvSpPr>
        <p:spPr>
          <a:xfrm>
            <a:off x="0" y="2285998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3"/>
          <p:cNvSpPr/>
          <p:nvPr/>
        </p:nvSpPr>
        <p:spPr>
          <a:xfrm flipH="1">
            <a:off x="8597718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3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/>
          <p:nvPr/>
        </p:nvSpPr>
        <p:spPr>
          <a:xfrm rot="-5400000">
            <a:off x="10344100" y="438098"/>
            <a:ext cx="2285999" cy="1409801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3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3"/>
          <p:cNvSpPr txBox="1"/>
          <p:nvPr>
            <p:ph idx="1" type="body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53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123" name="Google Shape;12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4"/>
          <p:cNvSpPr txBox="1"/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4"/>
          <p:cNvSpPr txBox="1"/>
          <p:nvPr>
            <p:ph idx="1" type="body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0215"/>
              </a:buClr>
              <a:buSzPts val="23900"/>
              <a:buNone/>
              <a:defRPr b="1" sz="23900">
                <a:solidFill>
                  <a:srgbClr val="A20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4"/>
          <p:cNvSpPr txBox="1"/>
          <p:nvPr>
            <p:ph idx="2" type="body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54"/>
          <p:cNvSpPr txBox="1"/>
          <p:nvPr>
            <p:ph idx="3" type="body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0215"/>
              </a:buClr>
              <a:buSzPts val="23900"/>
              <a:buNone/>
              <a:defRPr b="1" sz="23900">
                <a:solidFill>
                  <a:srgbClr val="A20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54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5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5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5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5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55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5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5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5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55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55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55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5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5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55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5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5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5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5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5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5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crescent moon&#10;&#10;AI-generated content may be incorrect." id="152" name="Google Shape;15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5"/>
          <p:cNvSpPr txBox="1"/>
          <p:nvPr>
            <p:ph idx="12" type="sldNum"/>
          </p:nvPr>
        </p:nvSpPr>
        <p:spPr>
          <a:xfrm>
            <a:off x="10933397" y="6356349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le team">
  <p:cSld name="Whole tea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6"/>
          <p:cNvSpPr txBox="1"/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/>
          <p:nvPr>
            <p:ph idx="2" type="pic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56"/>
          <p:cNvSpPr txBox="1"/>
          <p:nvPr>
            <p:ph idx="1" type="body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56"/>
          <p:cNvSpPr txBox="1"/>
          <p:nvPr>
            <p:ph idx="3" type="body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6"/>
          <p:cNvSpPr/>
          <p:nvPr>
            <p:ph idx="4" type="pic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6"/>
          <p:cNvSpPr txBox="1"/>
          <p:nvPr>
            <p:ph idx="5" type="body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6"/>
          <p:cNvSpPr txBox="1"/>
          <p:nvPr>
            <p:ph idx="6" type="body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6"/>
          <p:cNvSpPr/>
          <p:nvPr>
            <p:ph idx="7" type="pic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56"/>
          <p:cNvSpPr txBox="1"/>
          <p:nvPr>
            <p:ph idx="8" type="body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6"/>
          <p:cNvSpPr txBox="1"/>
          <p:nvPr>
            <p:ph idx="9" type="body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6"/>
          <p:cNvSpPr/>
          <p:nvPr>
            <p:ph idx="13" type="pic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56"/>
          <p:cNvSpPr txBox="1"/>
          <p:nvPr>
            <p:ph idx="14" type="body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56"/>
          <p:cNvSpPr txBox="1"/>
          <p:nvPr>
            <p:ph idx="15" type="body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56"/>
          <p:cNvSpPr/>
          <p:nvPr>
            <p:ph idx="16" type="pic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56"/>
          <p:cNvSpPr txBox="1"/>
          <p:nvPr>
            <p:ph idx="17" type="body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56"/>
          <p:cNvSpPr txBox="1"/>
          <p:nvPr>
            <p:ph idx="18" type="body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56"/>
          <p:cNvSpPr/>
          <p:nvPr>
            <p:ph idx="19" type="pic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56"/>
          <p:cNvSpPr txBox="1"/>
          <p:nvPr>
            <p:ph idx="20" type="body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56"/>
          <p:cNvSpPr txBox="1"/>
          <p:nvPr>
            <p:ph idx="21" type="body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56"/>
          <p:cNvSpPr/>
          <p:nvPr>
            <p:ph idx="22" type="pic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56"/>
          <p:cNvSpPr txBox="1"/>
          <p:nvPr>
            <p:ph idx="23" type="body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56"/>
          <p:cNvSpPr txBox="1"/>
          <p:nvPr>
            <p:ph idx="24" type="body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56"/>
          <p:cNvSpPr/>
          <p:nvPr>
            <p:ph idx="25" type="pic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56"/>
          <p:cNvSpPr txBox="1"/>
          <p:nvPr>
            <p:ph idx="26" type="body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56"/>
          <p:cNvSpPr txBox="1"/>
          <p:nvPr>
            <p:ph idx="27" type="body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56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7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7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7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5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187" name="Google Shape;18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itle and Content">
  <p:cSld name="2 Title and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8"/>
          <p:cNvSpPr txBox="1"/>
          <p:nvPr>
            <p:ph idx="1" type="body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58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8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8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58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95" name="Google Shape;195;p58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8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58"/>
          <p:cNvSpPr txBox="1"/>
          <p:nvPr>
            <p:ph idx="12" type="sldNum"/>
          </p:nvPr>
        </p:nvSpPr>
        <p:spPr>
          <a:xfrm>
            <a:off x="10415593" y="6398103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58"/>
          <p:cNvSpPr txBox="1"/>
          <p:nvPr>
            <p:ph idx="2" type="body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58"/>
          <p:cNvSpPr txBox="1"/>
          <p:nvPr>
            <p:ph idx="3" type="body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8"/>
          <p:cNvSpPr txBox="1"/>
          <p:nvPr>
            <p:ph idx="4" type="body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6" name="Google Shape;216;p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7" name="Google Shape;217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8" name="Google Shape;228;p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9" name="Google Shape;229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/>
          <p:nvPr>
            <p:ph idx="2" type="pic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6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6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6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9" name="Google Shape;239;p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0" name="Google Shape;240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6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4" name="Google Shape;244;p6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5" name="Google Shape;245;p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6" name="Google Shape;246;p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7" name="Google Shape;247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3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3"/>
          <p:cNvSpPr txBox="1"/>
          <p:nvPr>
            <p:ph idx="1" type="subTitle"/>
          </p:nvPr>
        </p:nvSpPr>
        <p:spPr>
          <a:xfrm>
            <a:off x="876300" y="37475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1" name="Google Shape;251;p63"/>
          <p:cNvSpPr txBox="1"/>
          <p:nvPr>
            <p:ph idx="10" type="dt"/>
          </p:nvPr>
        </p:nvSpPr>
        <p:spPr>
          <a:xfrm>
            <a:off x="64770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52" name="Google Shape;252;p63"/>
          <p:cNvSpPr txBox="1"/>
          <p:nvPr>
            <p:ph idx="11" type="ftr"/>
          </p:nvPr>
        </p:nvSpPr>
        <p:spPr>
          <a:xfrm>
            <a:off x="3878285" y="62287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53" name="Google Shape;253;p63"/>
          <p:cNvSpPr txBox="1"/>
          <p:nvPr>
            <p:ph idx="12" type="sldNum"/>
          </p:nvPr>
        </p:nvSpPr>
        <p:spPr>
          <a:xfrm>
            <a:off x="848047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4" name="Google Shape;254;p63"/>
          <p:cNvCxnSpPr/>
          <p:nvPr/>
        </p:nvCxnSpPr>
        <p:spPr>
          <a:xfrm>
            <a:off x="876300" y="3609228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63"/>
          <p:cNvCxnSpPr/>
          <p:nvPr/>
        </p:nvCxnSpPr>
        <p:spPr>
          <a:xfrm>
            <a:off x="784270" y="974580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59" name="Google Shape;259;p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60" name="Google Shape;260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64"/>
          <p:cNvSpPr/>
          <p:nvPr/>
        </p:nvSpPr>
        <p:spPr>
          <a:xfrm>
            <a:off x="6869430" y="2112219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4"/>
          <p:cNvSpPr txBox="1"/>
          <p:nvPr/>
        </p:nvSpPr>
        <p:spPr>
          <a:xfrm>
            <a:off x="7115890" y="2504164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01. Content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4"/>
          <p:cNvSpPr/>
          <p:nvPr/>
        </p:nvSpPr>
        <p:spPr>
          <a:xfrm>
            <a:off x="9245520" y="2417634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"/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4"/>
          <p:cNvSpPr/>
          <p:nvPr/>
        </p:nvSpPr>
        <p:spPr>
          <a:xfrm>
            <a:off x="6869430" y="3383216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4"/>
          <p:cNvSpPr txBox="1"/>
          <p:nvPr/>
        </p:nvSpPr>
        <p:spPr>
          <a:xfrm>
            <a:off x="7115890" y="3775161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02. Content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4"/>
          <p:cNvSpPr/>
          <p:nvPr/>
        </p:nvSpPr>
        <p:spPr>
          <a:xfrm>
            <a:off x="9245520" y="3688631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"/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4"/>
          <p:cNvSpPr/>
          <p:nvPr/>
        </p:nvSpPr>
        <p:spPr>
          <a:xfrm>
            <a:off x="6869430" y="4654214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4"/>
          <p:cNvSpPr txBox="1"/>
          <p:nvPr/>
        </p:nvSpPr>
        <p:spPr>
          <a:xfrm>
            <a:off x="7115890" y="5046159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03. Content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4"/>
          <p:cNvSpPr/>
          <p:nvPr/>
        </p:nvSpPr>
        <p:spPr>
          <a:xfrm>
            <a:off x="9245520" y="4959629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"/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4"/>
          <p:cNvSpPr/>
          <p:nvPr/>
        </p:nvSpPr>
        <p:spPr>
          <a:xfrm>
            <a:off x="876300" y="2634717"/>
            <a:ext cx="4251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ay"/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Laoreet suspendisse interdum consectetur libero id faucibus nisl tincidunt. Arcu risus quis varius quam quisque id diam vel. Volutpat consequat mauris nunc congue nisi vitae.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4"/>
          <p:cNvSpPr txBox="1"/>
          <p:nvPr/>
        </p:nvSpPr>
        <p:spPr>
          <a:xfrm>
            <a:off x="1142579" y="4790957"/>
            <a:ext cx="9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"/>
              <a:buNone/>
            </a:pPr>
            <a:r>
              <a:rPr lang="en-US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0.3 Content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64"/>
          <p:cNvCxnSpPr/>
          <p:nvPr/>
        </p:nvCxnSpPr>
        <p:spPr>
          <a:xfrm>
            <a:off x="876300" y="5181600"/>
            <a:ext cx="1512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64"/>
          <p:cNvCxnSpPr/>
          <p:nvPr/>
        </p:nvCxnSpPr>
        <p:spPr>
          <a:xfrm>
            <a:off x="876300" y="4646535"/>
            <a:ext cx="1512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65"/>
          <p:cNvSpPr txBox="1"/>
          <p:nvPr/>
        </p:nvSpPr>
        <p:spPr>
          <a:xfrm>
            <a:off x="436205" y="899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Key Takeaways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65"/>
          <p:cNvCxnSpPr/>
          <p:nvPr/>
        </p:nvCxnSpPr>
        <p:spPr>
          <a:xfrm>
            <a:off x="512406" y="5526840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65"/>
          <p:cNvCxnSpPr/>
          <p:nvPr/>
        </p:nvCxnSpPr>
        <p:spPr>
          <a:xfrm>
            <a:off x="512406" y="4515592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65"/>
          <p:cNvCxnSpPr/>
          <p:nvPr/>
        </p:nvCxnSpPr>
        <p:spPr>
          <a:xfrm>
            <a:off x="512406" y="3504345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65"/>
          <p:cNvCxnSpPr/>
          <p:nvPr/>
        </p:nvCxnSpPr>
        <p:spPr>
          <a:xfrm>
            <a:off x="512406" y="2493098"/>
            <a:ext cx="10439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65"/>
          <p:cNvSpPr txBox="1"/>
          <p:nvPr/>
        </p:nvSpPr>
        <p:spPr>
          <a:xfrm>
            <a:off x="512407" y="2788024"/>
            <a:ext cx="181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la Medium"/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01. Point #1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5"/>
          <p:cNvSpPr/>
          <p:nvPr/>
        </p:nvSpPr>
        <p:spPr>
          <a:xfrm>
            <a:off x="5732105" y="2736438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5"/>
          <p:cNvSpPr txBox="1"/>
          <p:nvPr/>
        </p:nvSpPr>
        <p:spPr>
          <a:xfrm>
            <a:off x="512407" y="3783538"/>
            <a:ext cx="199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la Medium"/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02. Point #2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5"/>
          <p:cNvSpPr/>
          <p:nvPr/>
        </p:nvSpPr>
        <p:spPr>
          <a:xfrm>
            <a:off x="5732105" y="3747685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5"/>
          <p:cNvSpPr txBox="1"/>
          <p:nvPr/>
        </p:nvSpPr>
        <p:spPr>
          <a:xfrm>
            <a:off x="512408" y="4805772"/>
            <a:ext cx="200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la Medium"/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03. Point #3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5"/>
          <p:cNvSpPr/>
          <p:nvPr/>
        </p:nvSpPr>
        <p:spPr>
          <a:xfrm>
            <a:off x="5732105" y="4758932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8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3" name="Google Shape;293;p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4" name="Google Shape;294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6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8" name="Google Shape;298;p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9" name="Google Shape;299;p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0" name="Google Shape;300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6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5" name="Google Shape;305;p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6" name="Google Shape;306;p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7" name="Google Shape;307;p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12" name="Google Shape;312;p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13" name="Google Shape;313;p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18" name="Google Shape;318;p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19" name="Google Shape;319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corner&#10;&#10;AI-generated content may be incorrect." id="321" name="Google Shape;32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24" name="Google Shape;324;p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25" name="Google Shape;325;p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2"/>
          <p:cNvSpPr/>
          <p:nvPr>
            <p:ph idx="2" type="pic"/>
          </p:nvPr>
        </p:nvSpPr>
        <p:spPr>
          <a:xfrm>
            <a:off x="6848089" y="-385707"/>
            <a:ext cx="4345500" cy="457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3"/>
          <p:cNvSpPr/>
          <p:nvPr>
            <p:ph idx="2" type="pic"/>
          </p:nvPr>
        </p:nvSpPr>
        <p:spPr>
          <a:xfrm>
            <a:off x="897579" y="2879673"/>
            <a:ext cx="5112600" cy="318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 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4"/>
          <p:cNvSpPr/>
          <p:nvPr>
            <p:ph idx="2" type="pic"/>
          </p:nvPr>
        </p:nvSpPr>
        <p:spPr>
          <a:xfrm>
            <a:off x="7370392" y="-152400"/>
            <a:ext cx="3645900" cy="481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 1">
  <p:cSld name="7_Custom Layout 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5"/>
          <p:cNvSpPr/>
          <p:nvPr>
            <p:ph idx="2" type="pic"/>
          </p:nvPr>
        </p:nvSpPr>
        <p:spPr>
          <a:xfrm>
            <a:off x="7376870" y="-78658"/>
            <a:ext cx="4926900" cy="693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/>
          <p:nvPr/>
        </p:nvSpPr>
        <p:spPr>
          <a:xfrm>
            <a:off x="0" y="0"/>
            <a:ext cx="8025490" cy="6858000"/>
          </a:xfrm>
          <a:custGeom>
            <a:rect b="b" l="l" r="r" t="t"/>
            <a:pathLst>
              <a:path extrusionOk="0" h="6858000" w="802549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9"/>
          <p:cNvSpPr txBox="1"/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" type="subTitle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44" name="Google Shape;44;p39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45" name="Google Shape;45;p39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9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39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9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crescent moon&#10;&#10;AI-generated content may be incorrect." id="49" name="Google Shape;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6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/>
          <p:nvPr>
            <p:ph idx="2" type="pic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41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54" name="Google Shape;54;p41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1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41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>
  <p:cSld name="3 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4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4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4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44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6" name="Google Shape;76;p4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4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44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84" name="Google Shape;8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13" name="Google Shape;13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4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46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red swoosh&#10;&#10;AI-generated content may be incorrect." id="213" name="Google Shape;213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18159" y="5603036"/>
            <a:ext cx="681197" cy="11028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"/>
          <p:cNvSpPr txBox="1"/>
          <p:nvPr>
            <p:ph type="ctrTitle"/>
          </p:nvPr>
        </p:nvSpPr>
        <p:spPr>
          <a:xfrm>
            <a:off x="1167493" y="256032"/>
            <a:ext cx="7096933" cy="3253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/>
              <a:t>Morris Brandon</a:t>
            </a:r>
            <a:br>
              <a:rPr lang="en-US" sz="5400"/>
            </a:br>
            <a:r>
              <a:rPr lang="en-US" sz="5400"/>
              <a:t>GO Team Business Meeting #3</a:t>
            </a:r>
            <a:endParaRPr/>
          </a:p>
        </p:txBody>
      </p:sp>
      <p:sp>
        <p:nvSpPr>
          <p:cNvPr id="339" name="Google Shape;339;p1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>
                <a:solidFill>
                  <a:srgbClr val="FF0000"/>
                </a:solidFill>
              </a:rPr>
              <a:t>11/13/25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46" y="3026664"/>
            <a:ext cx="3567113" cy="202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1683" y="3051108"/>
            <a:ext cx="3374856" cy="189100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0"/>
          <p:cNvSpPr txBox="1"/>
          <p:nvPr>
            <p:ph idx="3" type="body"/>
          </p:nvPr>
        </p:nvSpPr>
        <p:spPr>
          <a:xfrm>
            <a:off x="764718" y="2101776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Reviewed Our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7" name="Google Shape;417;p10"/>
          <p:cNvSpPr txBox="1"/>
          <p:nvPr>
            <p:ph idx="4" type="body"/>
          </p:nvPr>
        </p:nvSpPr>
        <p:spPr>
          <a:xfrm>
            <a:off x="4683261" y="2101776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Aligned Our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Mission and Vision</a:t>
            </a:r>
            <a:endParaRPr b="0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10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4849" y="3041987"/>
            <a:ext cx="3576088" cy="202432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0"/>
          <p:cNvSpPr txBox="1"/>
          <p:nvPr>
            <p:ph idx="6" type="body"/>
          </p:nvPr>
        </p:nvSpPr>
        <p:spPr>
          <a:xfrm>
            <a:off x="8264849" y="2114771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Confirmed Our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2030 Goals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0" name="Google Shape;420;p10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10"/>
          <p:cNvSpPr txBox="1"/>
          <p:nvPr>
            <p:ph type="title"/>
          </p:nvPr>
        </p:nvSpPr>
        <p:spPr>
          <a:xfrm>
            <a:off x="230641" y="518750"/>
            <a:ext cx="9780587" cy="7078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eorgia"/>
              <a:buNone/>
            </a:pPr>
            <a:r>
              <a:rPr lang="en-US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</a:t>
            </a:r>
            <a:r>
              <a:rPr i="0" lang="en-US" sz="4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Our Last Meeting We…</a:t>
            </a:r>
            <a:endParaRPr i="0" sz="4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2" name="Google Shape;422;p10"/>
          <p:cNvGrpSpPr/>
          <p:nvPr/>
        </p:nvGrpSpPr>
        <p:grpSpPr>
          <a:xfrm>
            <a:off x="97973" y="2187316"/>
            <a:ext cx="612600" cy="629641"/>
            <a:chOff x="97973" y="2187316"/>
            <a:chExt cx="612600" cy="629641"/>
          </a:xfrm>
        </p:grpSpPr>
        <p:sp>
          <p:nvSpPr>
            <p:cNvPr id="423" name="Google Shape;423;p10"/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35625" lIns="71300" spcFirstLastPara="1" rIns="71300" wrap="square" tIns="35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</a:pPr>
              <a:r>
                <a:t/>
              </a:r>
              <a:endParaRPr b="0" i="0" sz="140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4" name="Google Shape;424;p10"/>
            <p:cNvSpPr txBox="1"/>
            <p:nvPr/>
          </p:nvSpPr>
          <p:spPr>
            <a:xfrm>
              <a:off x="212620" y="2187316"/>
              <a:ext cx="4173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300" lIns="71300" spcFirstLastPara="1" rIns="71300" wrap="square" tIns="713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19"/>
                <a:buFont typeface="Arial"/>
                <a:buNone/>
              </a:pPr>
              <a:r>
                <a:rPr b="1" i="0" lang="en-US" sz="311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0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10"/>
          <p:cNvGrpSpPr/>
          <p:nvPr/>
        </p:nvGrpSpPr>
        <p:grpSpPr>
          <a:xfrm>
            <a:off x="7653319" y="2166757"/>
            <a:ext cx="612600" cy="623996"/>
            <a:chOff x="7468261" y="2014357"/>
            <a:chExt cx="612600" cy="623996"/>
          </a:xfrm>
        </p:grpSpPr>
        <p:sp>
          <p:nvSpPr>
            <p:cNvPr id="426" name="Google Shape;426;p10"/>
            <p:cNvSpPr/>
            <p:nvPr/>
          </p:nvSpPr>
          <p:spPr>
            <a:xfrm>
              <a:off x="7468261" y="20200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35625" lIns="71300" spcFirstLastPara="1" rIns="71300" wrap="square" tIns="35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</a:pPr>
              <a:r>
                <a:t/>
              </a:r>
              <a:endParaRPr b="0" i="0" sz="140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7" name="Google Shape;427;p10"/>
            <p:cNvSpPr txBox="1"/>
            <p:nvPr/>
          </p:nvSpPr>
          <p:spPr>
            <a:xfrm>
              <a:off x="7599314" y="2014357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300" lIns="71300" spcFirstLastPara="1" rIns="71300" wrap="square" tIns="713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19"/>
                <a:buFont typeface="Arial"/>
                <a:buNone/>
              </a:pPr>
              <a:r>
                <a:rPr b="1" lang="en-US" sz="31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0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10"/>
          <p:cNvGrpSpPr/>
          <p:nvPr/>
        </p:nvGrpSpPr>
        <p:grpSpPr>
          <a:xfrm>
            <a:off x="3875646" y="2101776"/>
            <a:ext cx="612600" cy="629641"/>
            <a:chOff x="97973" y="2187316"/>
            <a:chExt cx="612600" cy="629641"/>
          </a:xfrm>
        </p:grpSpPr>
        <p:sp>
          <p:nvSpPr>
            <p:cNvPr id="429" name="Google Shape;429;p10"/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35625" lIns="71300" spcFirstLastPara="1" rIns="71300" wrap="square" tIns="35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</a:pPr>
              <a:r>
                <a:t/>
              </a:r>
              <a:endParaRPr b="0" i="0" sz="140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0" name="Google Shape;430;p10"/>
            <p:cNvSpPr txBox="1"/>
            <p:nvPr/>
          </p:nvSpPr>
          <p:spPr>
            <a:xfrm>
              <a:off x="212620" y="2187316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300" lIns="71300" spcFirstLastPara="1" rIns="71300" wrap="square" tIns="713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19"/>
                <a:buFont typeface="Arial"/>
                <a:buNone/>
              </a:pPr>
              <a:r>
                <a:rPr b="1" lang="en-US" sz="31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0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a26f8f00f5_0_1"/>
          <p:cNvSpPr txBox="1"/>
          <p:nvPr/>
        </p:nvSpPr>
        <p:spPr>
          <a:xfrm>
            <a:off x="316306" y="2876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and Vision Alignment (revised):</a:t>
            </a:r>
            <a:endParaRPr/>
          </a:p>
        </p:txBody>
      </p:sp>
      <p:pic>
        <p:nvPicPr>
          <p:cNvPr id="436" name="Google Shape;436;g3a26f8f00f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850" y="1031659"/>
            <a:ext cx="4396792" cy="4939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a26f8f00f5_0_134"/>
          <p:cNvSpPr txBox="1"/>
          <p:nvPr/>
        </p:nvSpPr>
        <p:spPr>
          <a:xfrm>
            <a:off x="9225522" y="486511"/>
            <a:ext cx="27069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a26f8f00f5_0_134"/>
          <p:cNvSpPr txBox="1"/>
          <p:nvPr/>
        </p:nvSpPr>
        <p:spPr>
          <a:xfrm>
            <a:off x="3047997" y="29275"/>
            <a:ext cx="58929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Goals </a:t>
            </a:r>
            <a:endParaRPr b="0" i="0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3a26f8f00f5_0_134"/>
          <p:cNvSpPr/>
          <p:nvPr/>
        </p:nvSpPr>
        <p:spPr>
          <a:xfrm>
            <a:off x="38100" y="4050155"/>
            <a:ext cx="165600" cy="381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1</a:t>
            </a:r>
          </a:p>
        </p:txBody>
      </p:sp>
      <p:sp>
        <p:nvSpPr>
          <p:cNvPr id="444" name="Google Shape;444;g3a26f8f00f5_0_134"/>
          <p:cNvSpPr txBox="1"/>
          <p:nvPr/>
        </p:nvSpPr>
        <p:spPr>
          <a:xfrm>
            <a:off x="348850" y="4088861"/>
            <a:ext cx="27069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2030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200"/>
              <a:t> increase the percentage of 3rd grade students scoring proficient or above in ELA from 76.5% to 87%.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a26f8f00f5_0_134"/>
          <p:cNvSpPr/>
          <p:nvPr/>
        </p:nvSpPr>
        <p:spPr>
          <a:xfrm>
            <a:off x="2966478" y="4036049"/>
            <a:ext cx="296700" cy="381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2</a:t>
            </a:r>
          </a:p>
        </p:txBody>
      </p:sp>
      <p:sp>
        <p:nvSpPr>
          <p:cNvPr id="446" name="Google Shape;446;g3a26f8f00f5_0_134"/>
          <p:cNvSpPr txBox="1"/>
          <p:nvPr/>
        </p:nvSpPr>
        <p:spPr>
          <a:xfrm>
            <a:off x="3381567" y="4048136"/>
            <a:ext cx="27069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2030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/>
              <a:t>increase the percentage of Black students with typical or high end of grade milestone student growth percentiles from 62.5% to 73.2%.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a26f8f00f5_0_134"/>
          <p:cNvSpPr/>
          <p:nvPr/>
        </p:nvSpPr>
        <p:spPr>
          <a:xfrm>
            <a:off x="6025956" y="4064261"/>
            <a:ext cx="294191" cy="3879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3</a:t>
            </a:r>
          </a:p>
        </p:txBody>
      </p:sp>
      <p:sp>
        <p:nvSpPr>
          <p:cNvPr id="448" name="Google Shape;448;g3a26f8f00f5_0_134"/>
          <p:cNvSpPr txBox="1"/>
          <p:nvPr/>
        </p:nvSpPr>
        <p:spPr>
          <a:xfrm>
            <a:off x="6414283" y="4075286"/>
            <a:ext cx="2706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2030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/>
              <a:t>increase the percentage of students feeling comfortable going to most or all of the adults in the school for help from 54.2% to 75.2%.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3a26f8f00f5_0_134"/>
          <p:cNvSpPr/>
          <p:nvPr/>
        </p:nvSpPr>
        <p:spPr>
          <a:xfrm>
            <a:off x="9082925" y="4023536"/>
            <a:ext cx="310500" cy="3800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4</a:t>
            </a:r>
          </a:p>
        </p:txBody>
      </p:sp>
      <p:sp>
        <p:nvSpPr>
          <p:cNvPr id="450" name="Google Shape;450;g3a26f8f00f5_0_134"/>
          <p:cNvSpPr txBox="1"/>
          <p:nvPr/>
        </p:nvSpPr>
        <p:spPr>
          <a:xfrm>
            <a:off x="9447000" y="4061711"/>
            <a:ext cx="270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/>
              <a:t>By 2030, </a:t>
            </a:r>
            <a:r>
              <a:rPr lang="en-US" sz="1200"/>
              <a:t>increase the percentage of engaged staff from 64.3 to 77%.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451" name="Google Shape;451;g3a26f8f00f5_0_134"/>
          <p:cNvSpPr/>
          <p:nvPr/>
        </p:nvSpPr>
        <p:spPr>
          <a:xfrm>
            <a:off x="38100" y="472405"/>
            <a:ext cx="165600" cy="381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1</a:t>
            </a:r>
          </a:p>
        </p:txBody>
      </p:sp>
      <p:sp>
        <p:nvSpPr>
          <p:cNvPr id="452" name="Google Shape;452;g3a26f8f00f5_0_134"/>
          <p:cNvSpPr txBox="1"/>
          <p:nvPr/>
        </p:nvSpPr>
        <p:spPr>
          <a:xfrm>
            <a:off x="348850" y="511111"/>
            <a:ext cx="27069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</a:t>
            </a:r>
            <a:r>
              <a:rPr b="1" lang="en-US" sz="1000">
                <a:solidFill>
                  <a:schemeClr val="dk1"/>
                </a:solidFill>
              </a:rPr>
              <a:t>2025–2026 school year</a:t>
            </a:r>
            <a:r>
              <a:rPr lang="en-US" sz="1000">
                <a:solidFill>
                  <a:schemeClr val="dk1"/>
                </a:solidFill>
              </a:rPr>
              <a:t>, the percentage of students scoring </a:t>
            </a:r>
            <a:r>
              <a:rPr b="1" lang="en-US" sz="1000">
                <a:solidFill>
                  <a:schemeClr val="dk1"/>
                </a:solidFill>
              </a:rPr>
              <a:t>Proficient or Distinguished levels in Math</a:t>
            </a:r>
            <a:r>
              <a:rPr lang="en-US" sz="1000">
                <a:solidFill>
                  <a:schemeClr val="dk1"/>
                </a:solidFill>
              </a:rPr>
              <a:t> on the Georgia Milestones from 72%-80%.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53" name="Google Shape;453;g3a26f8f00f5_0_134"/>
          <p:cNvSpPr/>
          <p:nvPr/>
        </p:nvSpPr>
        <p:spPr>
          <a:xfrm>
            <a:off x="2966478" y="458299"/>
            <a:ext cx="296700" cy="381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2</a:t>
            </a:r>
          </a:p>
        </p:txBody>
      </p:sp>
      <p:sp>
        <p:nvSpPr>
          <p:cNvPr id="454" name="Google Shape;454;g3a26f8f00f5_0_134"/>
          <p:cNvSpPr txBox="1"/>
          <p:nvPr/>
        </p:nvSpPr>
        <p:spPr>
          <a:xfrm>
            <a:off x="3381567" y="470386"/>
            <a:ext cx="27069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By the end of the 2025–2026 school year, the percentage of students scoring Proficient or Distinguished levels in ELA on the Georgia Milestones from 74%-80%.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455" name="Google Shape;455;g3a26f8f00f5_0_134"/>
          <p:cNvSpPr/>
          <p:nvPr/>
        </p:nvSpPr>
        <p:spPr>
          <a:xfrm>
            <a:off x="6025956" y="486511"/>
            <a:ext cx="294191" cy="3879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3</a:t>
            </a:r>
          </a:p>
        </p:txBody>
      </p:sp>
      <p:sp>
        <p:nvSpPr>
          <p:cNvPr id="456" name="Google Shape;456;g3a26f8f00f5_0_134"/>
          <p:cNvSpPr txBox="1"/>
          <p:nvPr/>
        </p:nvSpPr>
        <p:spPr>
          <a:xfrm>
            <a:off x="6428289" y="462059"/>
            <a:ext cx="270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By the end of the 2025–2026 school year, 100% of new 1st–5th grade students at Brandon will be connected to the school community, as evidenced by 95% or higher attendance and zero or reduced office discipline referrals for each student.</a:t>
            </a:r>
            <a:endParaRPr sz="1800"/>
          </a:p>
        </p:txBody>
      </p:sp>
      <p:sp>
        <p:nvSpPr>
          <p:cNvPr id="457" name="Google Shape;457;g3a26f8f00f5_0_134"/>
          <p:cNvSpPr txBox="1"/>
          <p:nvPr/>
        </p:nvSpPr>
        <p:spPr>
          <a:xfrm>
            <a:off x="2868872" y="3360300"/>
            <a:ext cx="58929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2030 Strategic Plan Goals </a:t>
            </a:r>
            <a:endParaRPr b="0" i="0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3a26f8f00f5_0_134"/>
          <p:cNvSpPr/>
          <p:nvPr/>
        </p:nvSpPr>
        <p:spPr>
          <a:xfrm rot="5400000">
            <a:off x="5842000" y="2469575"/>
            <a:ext cx="165600" cy="1218900"/>
          </a:xfrm>
          <a:prstGeom prst="chevron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 txBox="1"/>
          <p:nvPr>
            <p:ph idx="12" type="sldNum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324338" y="114779"/>
            <a:ext cx="11543323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ExtraBold"/>
              <a:buNone/>
            </a:pPr>
            <a:r>
              <a:rPr b="1" i="0" lang="en-US" sz="2700" u="sng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Today’s Focus: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ExtraBold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School Strategic Planning Process: Step 4 </a:t>
            </a:r>
            <a:endParaRPr b="1" i="0" sz="11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65" name="Google Shape;4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3"/>
          <p:cNvSpPr txBox="1"/>
          <p:nvPr/>
        </p:nvSpPr>
        <p:spPr>
          <a:xfrm>
            <a:off x="1102298" y="1419896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13"/>
          <p:cNvSpPr/>
          <p:nvPr/>
        </p:nvSpPr>
        <p:spPr>
          <a:xfrm>
            <a:off x="300275" y="133854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414922" y="132150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 txBox="1"/>
          <p:nvPr/>
        </p:nvSpPr>
        <p:spPr>
          <a:xfrm>
            <a:off x="1087798" y="4094332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Reflect on 2020-2025 Strategic Plan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and Discuss Additional Objectives Going Forward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13"/>
          <p:cNvSpPr/>
          <p:nvPr/>
        </p:nvSpPr>
        <p:spPr>
          <a:xfrm>
            <a:off x="317281" y="2165448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1" name="Google Shape;471;p13"/>
          <p:cNvSpPr txBox="1"/>
          <p:nvPr/>
        </p:nvSpPr>
        <p:spPr>
          <a:xfrm>
            <a:off x="431928" y="2148407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317276" y="300950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3" name="Google Shape;473;p13"/>
          <p:cNvSpPr txBox="1"/>
          <p:nvPr/>
        </p:nvSpPr>
        <p:spPr>
          <a:xfrm>
            <a:off x="431923" y="299246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 txBox="1"/>
          <p:nvPr/>
        </p:nvSpPr>
        <p:spPr>
          <a:xfrm>
            <a:off x="1091664" y="5057024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300269" y="4087420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6" name="Google Shape;476;p13"/>
          <p:cNvSpPr txBox="1"/>
          <p:nvPr/>
        </p:nvSpPr>
        <p:spPr>
          <a:xfrm>
            <a:off x="414916" y="4070379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 txBox="1"/>
          <p:nvPr/>
        </p:nvSpPr>
        <p:spPr>
          <a:xfrm>
            <a:off x="1044510" y="542975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317263" y="535651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9" name="Google Shape;479;p13"/>
          <p:cNvSpPr txBox="1"/>
          <p:nvPr/>
        </p:nvSpPr>
        <p:spPr>
          <a:xfrm>
            <a:off x="431910" y="533947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3"/>
          <p:cNvSpPr txBox="1"/>
          <p:nvPr/>
        </p:nvSpPr>
        <p:spPr>
          <a:xfrm>
            <a:off x="1087798" y="2946694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6194513" y="1268533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b="1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b="0" i="1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1102298" y="2271628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6043321" y="1268533"/>
            <a:ext cx="5510857" cy="4555054"/>
          </a:xfrm>
          <a:prstGeom prst="rect">
            <a:avLst/>
          </a:prstGeom>
          <a:noFill/>
          <a:ln cap="flat" cmpd="sng" w="12700">
            <a:solidFill>
              <a:srgbClr val="5B01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206830" y="4031355"/>
            <a:ext cx="5715400" cy="131536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485" name="Google Shape;4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4513" y="1990120"/>
            <a:ext cx="563016" cy="56301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3"/>
          <p:cNvSpPr/>
          <p:nvPr/>
        </p:nvSpPr>
        <p:spPr>
          <a:xfrm>
            <a:off x="6117529" y="4054894"/>
            <a:ext cx="5078179" cy="778363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487" name="Google Shape;4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4513" y="2638048"/>
            <a:ext cx="563016" cy="56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926" l="0" r="0" t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4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47"/>
            </a:schemeClr>
          </a:solidFill>
          <a:ln cap="flat" cmpd="sng" w="19050">
            <a:solidFill>
              <a:srgbClr val="5D5D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14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495" name="Google Shape;495;p14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eorgia"/>
                <a:buNone/>
              </a:pPr>
              <a:r>
                <a:rPr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4. Identify 2025-2030 Strategic Objectives </a:t>
              </a:r>
              <a:endPara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6" name="Google Shape;496;p14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14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</a:pPr>
            <a:r>
              <a:rPr b="1" lang="en-US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b="1" sz="1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98" name="Google Shape;498;p14" title="APSLogo_White_Horz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4"/>
          <p:cNvSpPr txBox="1"/>
          <p:nvPr/>
        </p:nvSpPr>
        <p:spPr>
          <a:xfrm>
            <a:off x="1270000" y="2888325"/>
            <a:ext cx="9906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Reflect on 2020-2025 Strategic Plan (Stop, Continue)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Review and Discuss Additional Objectives Going Forward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(Start)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5" name="Google Shape;5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15"/>
          <p:cNvGrpSpPr/>
          <p:nvPr/>
        </p:nvGrpSpPr>
        <p:grpSpPr>
          <a:xfrm>
            <a:off x="228611" y="266470"/>
            <a:ext cx="785700" cy="807553"/>
            <a:chOff x="283040" y="1355041"/>
            <a:chExt cx="785700" cy="807553"/>
          </a:xfrm>
        </p:grpSpPr>
        <p:sp>
          <p:nvSpPr>
            <p:cNvPr id="507" name="Google Shape;507;p15"/>
            <p:cNvSpPr/>
            <p:nvPr/>
          </p:nvSpPr>
          <p:spPr>
            <a:xfrm>
              <a:off x="283040" y="1376894"/>
              <a:ext cx="785700" cy="7857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8" name="Google Shape;508;p15"/>
            <p:cNvSpPr txBox="1"/>
            <p:nvPr/>
          </p:nvSpPr>
          <p:spPr>
            <a:xfrm>
              <a:off x="430068" y="1355041"/>
              <a:ext cx="535200" cy="800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9" name="Google Shape;5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87" y="2007925"/>
            <a:ext cx="5082381" cy="284214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15"/>
          <p:cNvSpPr/>
          <p:nvPr/>
        </p:nvSpPr>
        <p:spPr>
          <a:xfrm>
            <a:off x="5381879" y="3043021"/>
            <a:ext cx="946103" cy="6749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1193" y="2001994"/>
            <a:ext cx="5304154" cy="298832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88900">
              <a:schemeClr val="dk2">
                <a:alpha val="80000"/>
              </a:schemeClr>
            </a:outerShdw>
          </a:effectLst>
        </p:spPr>
      </p:pic>
      <p:sp>
        <p:nvSpPr>
          <p:cNvPr id="512" name="Google Shape;512;p15"/>
          <p:cNvSpPr txBox="1"/>
          <p:nvPr/>
        </p:nvSpPr>
        <p:spPr>
          <a:xfrm>
            <a:off x="1161339" y="538836"/>
            <a:ext cx="10952937" cy="1015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10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our new, 2025-2030 Strategic Goals as a guide we will complete a </a:t>
            </a:r>
            <a:r>
              <a:rPr b="1" lang="en-US" sz="20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en-US" sz="20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Stop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Continue exercise to review our current “Strategic Priorities” and identify our 2025-2030 Strategic Objectives</a:t>
            </a: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6574410" y="3294103"/>
            <a:ext cx="4779390" cy="136569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a26f8f00f5_0_283"/>
          <p:cNvSpPr/>
          <p:nvPr/>
        </p:nvSpPr>
        <p:spPr>
          <a:xfrm>
            <a:off x="0" y="21426"/>
            <a:ext cx="12192000" cy="7188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g3a26f8f00f5_0_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050" y="782180"/>
            <a:ext cx="10325135" cy="581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864eef622d_0_5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pic>
        <p:nvPicPr>
          <p:cNvPr id="525" name="Google Shape;525;g3864eef622d_0_5"/>
          <p:cNvPicPr preferRelativeResize="0"/>
          <p:nvPr/>
        </p:nvPicPr>
        <p:blipFill rotWithShape="1">
          <a:blip r:embed="rId3">
            <a:alphaModFix/>
          </a:blip>
          <a:srcRect b="0" l="14013" r="16129" t="0"/>
          <a:stretch/>
        </p:blipFill>
        <p:spPr>
          <a:xfrm>
            <a:off x="7529648" y="1346127"/>
            <a:ext cx="3040379" cy="435254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3864eef622d_0_5"/>
          <p:cNvSpPr txBox="1"/>
          <p:nvPr/>
        </p:nvSpPr>
        <p:spPr>
          <a:xfrm>
            <a:off x="557023" y="1159328"/>
            <a:ext cx="5941800" cy="453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C00000"/>
                </a:solidFill>
              </a:rPr>
              <a:t>FOSTERING ACADEMICS FOR ALL (CONTINUE):</a:t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“Ensure students are reading on grade level and showing growth as it pertains to ELA”.</a:t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“Make sure sub groups are making academic progress across all content areas”</a:t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“Ensure Exceptional Education students are making yearly gains in literacy rates and state targets for ELA and math”</a:t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a26f8f00f5_0_416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pic>
        <p:nvPicPr>
          <p:cNvPr id="532" name="Google Shape;532;g3a26f8f00f5_0_416"/>
          <p:cNvPicPr preferRelativeResize="0"/>
          <p:nvPr/>
        </p:nvPicPr>
        <p:blipFill rotWithShape="1">
          <a:blip r:embed="rId3">
            <a:alphaModFix/>
          </a:blip>
          <a:srcRect b="0" l="14013" r="16129" t="0"/>
          <a:stretch/>
        </p:blipFill>
        <p:spPr>
          <a:xfrm>
            <a:off x="7529648" y="1346127"/>
            <a:ext cx="3040379" cy="435254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3a26f8f00f5_0_416"/>
          <p:cNvSpPr txBox="1"/>
          <p:nvPr/>
        </p:nvSpPr>
        <p:spPr>
          <a:xfrm>
            <a:off x="557023" y="1159328"/>
            <a:ext cx="5941800" cy="453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C00000"/>
                </a:solidFill>
              </a:rPr>
              <a:t>BUILDING A CULTURE OF STUDENT SUPPORT</a:t>
            </a:r>
            <a:r>
              <a:rPr b="1" i="1" lang="en-US" sz="2200">
                <a:solidFill>
                  <a:srgbClr val="C00000"/>
                </a:solidFill>
              </a:rPr>
              <a:t> (CONTINUE):</a:t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“Make sure subgroups are making academic progress across all content areas including science and social studies”</a:t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“Build systems and resources to support the Enhanced IB PYP, DLI and gifted collaboration” </a:t>
            </a:r>
            <a:endParaRPr b="1" i="1" sz="1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a26f8f00f5_0_422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pic>
        <p:nvPicPr>
          <p:cNvPr id="539" name="Google Shape;539;g3a26f8f00f5_0_422"/>
          <p:cNvPicPr preferRelativeResize="0"/>
          <p:nvPr/>
        </p:nvPicPr>
        <p:blipFill rotWithShape="1">
          <a:blip r:embed="rId3">
            <a:alphaModFix/>
          </a:blip>
          <a:srcRect b="0" l="14013" r="16129" t="0"/>
          <a:stretch/>
        </p:blipFill>
        <p:spPr>
          <a:xfrm>
            <a:off x="7529648" y="1346127"/>
            <a:ext cx="3040379" cy="435254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3a26f8f00f5_0_422"/>
          <p:cNvSpPr txBox="1"/>
          <p:nvPr/>
        </p:nvSpPr>
        <p:spPr>
          <a:xfrm>
            <a:off x="557023" y="1159328"/>
            <a:ext cx="5941800" cy="453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C00000"/>
                </a:solidFill>
              </a:rPr>
              <a:t>EQUIPPING AND EMPOWERING LEADERS AND STAFF</a:t>
            </a:r>
            <a:r>
              <a:rPr b="1" i="1" lang="en-US" sz="2200">
                <a:solidFill>
                  <a:srgbClr val="C00000"/>
                </a:solidFill>
              </a:rPr>
              <a:t> (CONTINUE):</a:t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“Increase opportunities for student </a:t>
            </a:r>
            <a:r>
              <a:rPr b="1" i="1" lang="en-US" sz="1500">
                <a:solidFill>
                  <a:srgbClr val="C00000"/>
                </a:solidFill>
              </a:rPr>
              <a:t>engagement</a:t>
            </a:r>
            <a:r>
              <a:rPr b="1" i="1" lang="en-US" sz="1500">
                <a:solidFill>
                  <a:srgbClr val="C00000"/>
                </a:solidFill>
              </a:rPr>
              <a:t>”</a:t>
            </a:r>
            <a:endParaRPr b="1" i="1" sz="1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/>
          <p:cNvSpPr txBox="1"/>
          <p:nvPr>
            <p:ph type="title"/>
          </p:nvPr>
        </p:nvSpPr>
        <p:spPr>
          <a:xfrm>
            <a:off x="256854" y="1"/>
            <a:ext cx="2763748" cy="1037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</a:pPr>
            <a:r>
              <a:rPr b="1" lang="en-US">
                <a:latin typeface="Georgia"/>
                <a:ea typeface="Georgia"/>
                <a:cs typeface="Georgia"/>
                <a:sym typeface="Georgia"/>
              </a:rPr>
              <a:t>Agenda</a:t>
            </a:r>
            <a:endParaRPr/>
          </a:p>
        </p:txBody>
      </p:sp>
      <p:sp>
        <p:nvSpPr>
          <p:cNvPr id="345" name="Google Shape;345;p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6" name="Google Shape;346;p2"/>
          <p:cNvPicPr preferRelativeResize="0"/>
          <p:nvPr/>
        </p:nvPicPr>
        <p:blipFill rotWithShape="1">
          <a:blip r:embed="rId3">
            <a:alphaModFix/>
          </a:blip>
          <a:srcRect b="19130" l="84154" r="290" t="-19130"/>
          <a:stretch/>
        </p:blipFill>
        <p:spPr>
          <a:xfrm>
            <a:off x="11125200" y="-1391478"/>
            <a:ext cx="106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550" y="1037691"/>
            <a:ext cx="65913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a26f8f00f5_0_428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pic>
        <p:nvPicPr>
          <p:cNvPr id="546" name="Google Shape;546;g3a26f8f00f5_0_428"/>
          <p:cNvPicPr preferRelativeResize="0"/>
          <p:nvPr/>
        </p:nvPicPr>
        <p:blipFill rotWithShape="1">
          <a:blip r:embed="rId3">
            <a:alphaModFix/>
          </a:blip>
          <a:srcRect b="0" l="14013" r="16129" t="0"/>
          <a:stretch/>
        </p:blipFill>
        <p:spPr>
          <a:xfrm>
            <a:off x="7529648" y="1346127"/>
            <a:ext cx="3040379" cy="435254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3a26f8f00f5_0_428"/>
          <p:cNvSpPr txBox="1"/>
          <p:nvPr/>
        </p:nvSpPr>
        <p:spPr>
          <a:xfrm>
            <a:off x="557023" y="1159328"/>
            <a:ext cx="5941800" cy="453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C00000"/>
                </a:solidFill>
              </a:rPr>
              <a:t>CREATING A SYSTEM OF SCHOOL SUPPORT</a:t>
            </a:r>
            <a:r>
              <a:rPr b="1" i="1" lang="en-US" sz="2200">
                <a:solidFill>
                  <a:srgbClr val="C00000"/>
                </a:solidFill>
              </a:rPr>
              <a:t> (CONTINUE):</a:t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“Increase (opportunities for) staff engagement and retention”</a:t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C00000"/>
                </a:solidFill>
              </a:rPr>
              <a:t>“Create </a:t>
            </a:r>
            <a:r>
              <a:rPr b="1" i="1" lang="en-US" sz="1500">
                <a:solidFill>
                  <a:srgbClr val="C00000"/>
                </a:solidFill>
              </a:rPr>
              <a:t>opportunities</a:t>
            </a:r>
            <a:r>
              <a:rPr b="1" i="1" lang="en-US" sz="1500">
                <a:solidFill>
                  <a:srgbClr val="C00000"/>
                </a:solidFill>
              </a:rPr>
              <a:t> for all </a:t>
            </a:r>
            <a:r>
              <a:rPr b="1" i="1" lang="en-US" sz="1500">
                <a:solidFill>
                  <a:srgbClr val="C00000"/>
                </a:solidFill>
              </a:rPr>
              <a:t>families</a:t>
            </a:r>
            <a:r>
              <a:rPr b="1" i="1" lang="en-US" sz="1500">
                <a:solidFill>
                  <a:srgbClr val="C00000"/>
                </a:solidFill>
              </a:rPr>
              <a:t> to increase engagement”</a:t>
            </a:r>
            <a:endParaRPr b="1" i="1" sz="1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 txBox="1"/>
          <p:nvPr/>
        </p:nvSpPr>
        <p:spPr>
          <a:xfrm>
            <a:off x="5889171" y="3609941"/>
            <a:ext cx="6096000" cy="2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Strengthening Our Instructional Core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Ensure students are reading on grade level and showing growth as it pertains to ELA</a:t>
            </a:r>
            <a:endParaRPr sz="1100">
              <a:highlight>
                <a:srgbClr val="00FF00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Make sure sub groups are making academic progress across all content areas</a:t>
            </a:r>
            <a:endParaRPr b="0" i="0" sz="9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Caring For Every Child</a:t>
            </a:r>
            <a:endParaRPr sz="900">
              <a:highlight>
                <a:srgbClr val="00FF00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Ensure Exceptional Education students are making yearly gains in literacy rates and state targets for ELA and math</a:t>
            </a:r>
            <a:endParaRPr b="1" i="1" sz="1200">
              <a:solidFill>
                <a:srgbClr val="C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 b="1" i="1" sz="120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Sparking Student Curiosity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Build systems and resources to support the Enhanced IB PYP, DLI and gifted collaboration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15240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0"/>
          <p:cNvSpPr txBox="1"/>
          <p:nvPr/>
        </p:nvSpPr>
        <p:spPr>
          <a:xfrm>
            <a:off x="315685" y="3609941"/>
            <a:ext cx="5573400" cy="2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Strength is Our Team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Increase opportunities for student engagement</a:t>
            </a:r>
            <a:endParaRPr sz="1100">
              <a:highlight>
                <a:srgbClr val="00FF00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Increase (opportunities for) staff engagement and </a:t>
            </a:r>
            <a:r>
              <a:rPr b="1" i="1" lang="en-US" sz="1700">
                <a:solidFill>
                  <a:srgbClr val="C00000"/>
                </a:solidFill>
                <a:highlight>
                  <a:srgbClr val="00FF00"/>
                </a:highlight>
              </a:rPr>
              <a:t>retention</a:t>
            </a:r>
            <a:endParaRPr b="1" sz="1900">
              <a:highlight>
                <a:srgbClr val="00FF00"/>
              </a:highlight>
            </a:endParaRPr>
          </a:p>
          <a:p>
            <a:pPr indent="0" lvl="0" marL="1524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Responsibility Is Shared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Create opportunities for all families to increase engagement</a:t>
            </a:r>
            <a:endParaRPr sz="1200">
              <a:highlight>
                <a:srgbClr val="00FF00"/>
              </a:highlight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School Is Efficient &amp; Effective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0"/>
          <p:cNvSpPr txBox="1"/>
          <p:nvPr/>
        </p:nvSpPr>
        <p:spPr>
          <a:xfrm>
            <a:off x="5747658" y="3110459"/>
            <a:ext cx="37555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“Getting Back to Basics”</a:t>
            </a:r>
            <a:endParaRPr/>
          </a:p>
        </p:txBody>
      </p:sp>
      <p:sp>
        <p:nvSpPr>
          <p:cNvPr id="555" name="Google Shape;555;p20"/>
          <p:cNvSpPr txBox="1"/>
          <p:nvPr/>
        </p:nvSpPr>
        <p:spPr>
          <a:xfrm>
            <a:off x="315685" y="3144756"/>
            <a:ext cx="37555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“Community of Believers”</a:t>
            </a:r>
            <a:endParaRPr/>
          </a:p>
        </p:txBody>
      </p:sp>
      <p:sp>
        <p:nvSpPr>
          <p:cNvPr id="556" name="Google Shape;556;p20"/>
          <p:cNvSpPr txBox="1"/>
          <p:nvPr/>
        </p:nvSpPr>
        <p:spPr>
          <a:xfrm>
            <a:off x="315685" y="260421"/>
            <a:ext cx="11517086" cy="2862292"/>
          </a:xfrm>
          <a:prstGeom prst="rect">
            <a:avLst/>
          </a:prstGeom>
          <a:solidFill>
            <a:srgbClr val="980000">
              <a:alpha val="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1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you have completed the “Stop” and “Continue,” discussions please move the “Continue” Objectives (previously Priorities) to the appropriate “Focus Area.”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Fostering Academic Excellence for All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likely aligned to “We Are Strengthening Our Instructional Core” or “We Are Sparking Student Curiosity”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Culture of Student Support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likely aligned to “We Are Caring For Every Child”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&amp; Empowering Leaders &amp; Staff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likely aligned to “Our Strength is Our Team”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System of  School Support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likely aligned to “Our Responsibility is Shared” or “Our School is Efficient &amp; Effective”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"/>
          <p:cNvSpPr txBox="1"/>
          <p:nvPr>
            <p:ph idx="12" type="sldNum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2" name="Google Shape;5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1"/>
          <p:cNvSpPr txBox="1"/>
          <p:nvPr/>
        </p:nvSpPr>
        <p:spPr>
          <a:xfrm>
            <a:off x="6455788" y="1482398"/>
            <a:ext cx="4754028" cy="5078273"/>
          </a:xfrm>
          <a:prstGeom prst="rect">
            <a:avLst/>
          </a:prstGeom>
          <a:solidFill>
            <a:srgbClr val="FAEBB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you have moved your Objectives to the appropriate Focus Area, identify any new Objectives the school must implement to address the goals</a:t>
            </a:r>
            <a:endParaRPr/>
          </a:p>
          <a:p>
            <a:pPr indent="0" lvl="0" marL="10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on the “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Back to Basics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first </a:t>
            </a:r>
            <a:r>
              <a:rPr i="1"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i="1"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Strengthening Our Instructional Core, Caring For Every Child, and Sparking Student Curiosity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  <a:p>
            <a:pPr indent="0" lvl="0" marL="10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you have something in the “</a:t>
            </a:r>
            <a:r>
              <a:rPr lang="en-US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Community of Believers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that support your core work </a:t>
            </a:r>
            <a:r>
              <a:rPr i="1"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i="1" lang="en-US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Strength is Our Team, Responsibility is Shared, System is Effective &amp; Efficient</a:t>
            </a:r>
            <a:r>
              <a:rPr i="1"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i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4" name="Google Shape;5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32" y="1880303"/>
            <a:ext cx="5871268" cy="341056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88900">
              <a:srgbClr val="797979">
                <a:alpha val="80000"/>
              </a:srgbClr>
            </a:outerShdw>
          </a:effectLst>
        </p:spPr>
      </p:pic>
      <p:sp>
        <p:nvSpPr>
          <p:cNvPr id="565" name="Google Shape;565;p21"/>
          <p:cNvSpPr txBox="1"/>
          <p:nvPr/>
        </p:nvSpPr>
        <p:spPr>
          <a:xfrm>
            <a:off x="135220" y="270607"/>
            <a:ext cx="11372851" cy="765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“</a:t>
            </a:r>
            <a:r>
              <a:rPr b="1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Discussion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224731" y="3283217"/>
            <a:ext cx="5522925" cy="159358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1"/>
          <p:cNvSpPr/>
          <p:nvPr/>
        </p:nvSpPr>
        <p:spPr>
          <a:xfrm>
            <a:off x="9076128" y="2712425"/>
            <a:ext cx="522573" cy="406885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g3a33f8426f7_0_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79" y="1176016"/>
            <a:ext cx="9858600" cy="55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g3a33f8426f7_0_8"/>
          <p:cNvSpPr txBox="1"/>
          <p:nvPr>
            <p:ph idx="12" type="sldNum"/>
          </p:nvPr>
        </p:nvSpPr>
        <p:spPr>
          <a:xfrm>
            <a:off x="10153276" y="6356350"/>
            <a:ext cx="16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g3a33f8426f7_0_8"/>
          <p:cNvSpPr txBox="1"/>
          <p:nvPr/>
        </p:nvSpPr>
        <p:spPr>
          <a:xfrm>
            <a:off x="0" y="0"/>
            <a:ext cx="10591800" cy="58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Atlanta Public Schools’ 2025-2030 Strategic Plan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5" name="Google Shape;575;g3a33f8426f7_0_8"/>
          <p:cNvSpPr/>
          <p:nvPr/>
        </p:nvSpPr>
        <p:spPr>
          <a:xfrm>
            <a:off x="0" y="5769428"/>
            <a:ext cx="762000" cy="107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a26f8f00f5_0_434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sp>
        <p:nvSpPr>
          <p:cNvPr id="581" name="Google Shape;581;g3a26f8f00f5_0_434"/>
          <p:cNvSpPr txBox="1"/>
          <p:nvPr/>
        </p:nvSpPr>
        <p:spPr>
          <a:xfrm>
            <a:off x="1719750" y="1169250"/>
            <a:ext cx="93702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START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00000"/>
                </a:solidFill>
              </a:rPr>
              <a:t>Our Responsibility Is Shared</a:t>
            </a:r>
            <a:endParaRPr b="1" sz="1600">
              <a:solidFill>
                <a:srgbClr val="C00000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Create opportunities for all families to increase engagement</a:t>
            </a:r>
            <a:endParaRPr sz="12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Create opportunities to partner with universities in the metro area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9"/>
          <p:cNvSpPr txBox="1"/>
          <p:nvPr/>
        </p:nvSpPr>
        <p:spPr>
          <a:xfrm>
            <a:off x="304799" y="103869"/>
            <a:ext cx="1114697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sp>
        <p:nvSpPr>
          <p:cNvPr id="587" name="Google Shape;587;p19"/>
          <p:cNvSpPr txBox="1"/>
          <p:nvPr/>
        </p:nvSpPr>
        <p:spPr>
          <a:xfrm>
            <a:off x="1719750" y="1169250"/>
            <a:ext cx="93702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START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C00000"/>
                </a:solidFill>
              </a:rPr>
              <a:t>Our School Is Efficient &amp; Effective</a:t>
            </a:r>
            <a:endParaRPr b="1" sz="1600">
              <a:solidFill>
                <a:srgbClr val="C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leverage school finances to (local/federal/private) to help close achievement by ensuring resources are allocated to students that need them.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Working to ensure class sizes are efficient and effective to maximize student learning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a26f8f00f5_0_449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sp>
        <p:nvSpPr>
          <p:cNvPr id="593" name="Google Shape;593;g3a26f8f00f5_0_449"/>
          <p:cNvSpPr txBox="1"/>
          <p:nvPr/>
        </p:nvSpPr>
        <p:spPr>
          <a:xfrm>
            <a:off x="1719750" y="1169250"/>
            <a:ext cx="93702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START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80000"/>
                </a:solidFill>
              </a:rPr>
              <a:t>We Are Caring For Every Child</a:t>
            </a:r>
            <a:endParaRPr sz="900">
              <a:solidFill>
                <a:srgbClr val="980000"/>
              </a:solidFill>
              <a:highlight>
                <a:srgbClr val="00FF00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Ensure Exceptional Education students are making yearly gains in literacy rates and state targets for ELA and math</a:t>
            </a:r>
            <a:endParaRPr b="1" i="1" sz="1200">
              <a:solidFill>
                <a:srgbClr val="C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Student health survey (Trusted adult)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Add ED students (need % growth/ proficiency)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a26f8f00f5_0_439"/>
          <p:cNvSpPr txBox="1"/>
          <p:nvPr/>
        </p:nvSpPr>
        <p:spPr>
          <a:xfrm>
            <a:off x="304799" y="103869"/>
            <a:ext cx="1114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2025-2030 Strategic 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Continue Discussion</a:t>
            </a:r>
            <a:endParaRPr/>
          </a:p>
        </p:txBody>
      </p:sp>
      <p:sp>
        <p:nvSpPr>
          <p:cNvPr id="599" name="Google Shape;599;g3a26f8f00f5_0_439"/>
          <p:cNvSpPr txBox="1"/>
          <p:nvPr/>
        </p:nvSpPr>
        <p:spPr>
          <a:xfrm>
            <a:off x="1719750" y="1169250"/>
            <a:ext cx="93702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START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We Are Sparking Student Curiosity</a:t>
            </a:r>
            <a:endParaRPr sz="9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b="1" i="1" lang="en-US" sz="1200">
                <a:solidFill>
                  <a:srgbClr val="C00000"/>
                </a:solidFill>
                <a:highlight>
                  <a:srgbClr val="00FF00"/>
                </a:highlight>
              </a:rPr>
              <a:t>Build systems and resources to support the Enhanced IB PYP, DLI and gifted collaboration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US" sz="1200">
                <a:solidFill>
                  <a:schemeClr val="dk1"/>
                </a:solidFill>
              </a:rPr>
              <a:t>TBD- Strategic Objective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Find a way to leverage our SPECIALISTS (PAM/ Foreign language, ODIE, counseling, innovation lab)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Ideas for community based mentoring programs (Ingram)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 txBox="1"/>
          <p:nvPr>
            <p:ph type="ctrTitle"/>
          </p:nvPr>
        </p:nvSpPr>
        <p:spPr>
          <a:xfrm>
            <a:off x="1087864" y="444281"/>
            <a:ext cx="7261525" cy="1176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/>
              <a:t>Where we’re going</a:t>
            </a:r>
            <a:endParaRPr/>
          </a:p>
        </p:txBody>
      </p:sp>
      <p:sp>
        <p:nvSpPr>
          <p:cNvPr id="605" name="Google Shape;605;p23"/>
          <p:cNvSpPr txBox="1"/>
          <p:nvPr>
            <p:ph idx="1" type="subTitle"/>
          </p:nvPr>
        </p:nvSpPr>
        <p:spPr>
          <a:xfrm>
            <a:off x="826608" y="1482226"/>
            <a:ext cx="6318776" cy="225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At our next meeting we will: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/>
              <a:t>Vote on the 2025-2030 Strategic Plan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/>
              <a:t>Rank our 2025-2030 Strategic Objectives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/>
              <a:t>Begin the discussion of the 2026-2027 budget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Let me or the Chair know of any additional information you need for our future discussion.</a:t>
            </a:r>
            <a:endParaRPr/>
          </a:p>
        </p:txBody>
      </p:sp>
      <p:sp>
        <p:nvSpPr>
          <p:cNvPr id="606" name="Google Shape;606;p23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"/>
          <p:cNvSpPr txBox="1"/>
          <p:nvPr/>
        </p:nvSpPr>
        <p:spPr>
          <a:xfrm>
            <a:off x="0" y="244287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pic>
        <p:nvPicPr>
          <p:cNvPr descr="Yellow question mark" id="612" name="Google Shape;612;p24"/>
          <p:cNvPicPr preferRelativeResize="0"/>
          <p:nvPr/>
        </p:nvPicPr>
        <p:blipFill rotWithShape="1">
          <a:blip r:embed="rId3">
            <a:alphaModFix/>
          </a:blip>
          <a:srcRect b="23924" l="0" r="0" t="7109"/>
          <a:stretch/>
        </p:blipFill>
        <p:spPr>
          <a:xfrm>
            <a:off x="529975" y="1599593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11/3/2025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4" name="Google Shape;614;p24"/>
          <p:cNvSpPr txBox="1"/>
          <p:nvPr>
            <p:ph idx="12" type="sldNum"/>
          </p:nvPr>
        </p:nvSpPr>
        <p:spPr>
          <a:xfrm>
            <a:off x="10138298" y="6356350"/>
            <a:ext cx="12155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"/>
          <p:cNvSpPr txBox="1"/>
          <p:nvPr>
            <p:ph type="title"/>
          </p:nvPr>
        </p:nvSpPr>
        <p:spPr>
          <a:xfrm>
            <a:off x="207161" y="326424"/>
            <a:ext cx="5181600" cy="803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US"/>
              <a:t>Action Items</a:t>
            </a:r>
            <a:endParaRPr/>
          </a:p>
        </p:txBody>
      </p:sp>
      <p:sp>
        <p:nvSpPr>
          <p:cNvPr id="353" name="Google Shape;353;p3"/>
          <p:cNvSpPr/>
          <p:nvPr/>
        </p:nvSpPr>
        <p:spPr>
          <a:xfrm flipH="1">
            <a:off x="6561762" y="-10160"/>
            <a:ext cx="5630238" cy="6868160"/>
          </a:xfrm>
          <a:prstGeom prst="parallelogram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5B01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"/>
          <p:cNvSpPr txBox="1"/>
          <p:nvPr/>
        </p:nvSpPr>
        <p:spPr>
          <a:xfrm>
            <a:off x="123289" y="1828800"/>
            <a:ext cx="714054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 of Agenda 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 of Previous Minutes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Action Item </a:t>
            </a:r>
            <a:r>
              <a:rPr i="1"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(if needed)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A black and white logo&#10;&#10;AI-generated content may be incorrect." id="355" name="Google Shape;3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2561" y="6061753"/>
            <a:ext cx="1652043" cy="64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6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Information Items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7"/>
          <p:cNvSpPr txBox="1"/>
          <p:nvPr>
            <p:ph type="title"/>
          </p:nvPr>
        </p:nvSpPr>
        <p:spPr>
          <a:xfrm>
            <a:off x="548268" y="2766218"/>
            <a:ext cx="98000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PUBLIC COMMENT</a:t>
            </a:r>
            <a:endParaRPr/>
          </a:p>
        </p:txBody>
      </p:sp>
      <p:sp>
        <p:nvSpPr>
          <p:cNvPr id="625" name="Google Shape;625;p2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Announcements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636" name="Google Shape;636;p33"/>
          <p:cNvSpPr txBox="1"/>
          <p:nvPr>
            <p:ph idx="4294967295" type="sldNum"/>
          </p:nvPr>
        </p:nvSpPr>
        <p:spPr>
          <a:xfrm>
            <a:off x="11341100" y="6356350"/>
            <a:ext cx="850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4"/>
          <p:cNvSpPr txBox="1"/>
          <p:nvPr/>
        </p:nvSpPr>
        <p:spPr>
          <a:xfrm>
            <a:off x="6281401" y="2600761"/>
            <a:ext cx="5147700" cy="26170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Strength is Our Team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1524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Responsibility Is Shared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1524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Our School Is Efficient &amp; Effective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4"/>
          <p:cNvSpPr txBox="1"/>
          <p:nvPr/>
        </p:nvSpPr>
        <p:spPr>
          <a:xfrm>
            <a:off x="457200" y="2606611"/>
            <a:ext cx="6753000" cy="2444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Strengthening Our Instructional Core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2286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Caring For Every Child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Sparking Student Curiosity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-304800" lvl="0" marL="4572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TBD- Strategic Objective</a:t>
            </a:r>
            <a:endParaRPr/>
          </a:p>
          <a:p>
            <a:pPr indent="0" lvl="0" marL="152400" marR="0" rtl="0" algn="l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4"/>
          <p:cNvSpPr/>
          <p:nvPr/>
        </p:nvSpPr>
        <p:spPr>
          <a:xfrm>
            <a:off x="146450" y="1791830"/>
            <a:ext cx="165600" cy="381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1</a:t>
            </a:r>
          </a:p>
        </p:txBody>
      </p:sp>
      <p:sp>
        <p:nvSpPr>
          <p:cNvPr id="644" name="Google Shape;644;p34"/>
          <p:cNvSpPr txBox="1"/>
          <p:nvPr/>
        </p:nvSpPr>
        <p:spPr>
          <a:xfrm>
            <a:off x="3833700" y="64054"/>
            <a:ext cx="3867880" cy="604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b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(School Name)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2025-2030 Strategic Plan Template</a:t>
            </a:r>
            <a:endParaRPr b="0" i="0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457200" y="183053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4"/>
          <p:cNvSpPr/>
          <p:nvPr/>
        </p:nvSpPr>
        <p:spPr>
          <a:xfrm>
            <a:off x="3074828" y="1777724"/>
            <a:ext cx="296700" cy="381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2</a:t>
            </a:r>
          </a:p>
        </p:txBody>
      </p:sp>
      <p:sp>
        <p:nvSpPr>
          <p:cNvPr id="647" name="Google Shape;647;p34"/>
          <p:cNvSpPr txBox="1"/>
          <p:nvPr/>
        </p:nvSpPr>
        <p:spPr>
          <a:xfrm>
            <a:off x="3489917" y="178981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4"/>
          <p:cNvSpPr/>
          <p:nvPr/>
        </p:nvSpPr>
        <p:spPr>
          <a:xfrm>
            <a:off x="6134306" y="1805936"/>
            <a:ext cx="294191" cy="3879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3</a:t>
            </a:r>
          </a:p>
        </p:txBody>
      </p:sp>
      <p:sp>
        <p:nvSpPr>
          <p:cNvPr id="649" name="Google Shape;649;p34"/>
          <p:cNvSpPr txBox="1"/>
          <p:nvPr/>
        </p:nvSpPr>
        <p:spPr>
          <a:xfrm>
            <a:off x="6522633" y="181696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4"/>
          <p:cNvSpPr/>
          <p:nvPr/>
        </p:nvSpPr>
        <p:spPr>
          <a:xfrm>
            <a:off x="9191275" y="1765211"/>
            <a:ext cx="310500" cy="3800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D8D8D8"/>
                </a:solidFill>
                <a:latin typeface="Arial"/>
              </a:rPr>
              <a:t>4</a:t>
            </a:r>
          </a:p>
        </p:txBody>
      </p:sp>
      <p:sp>
        <p:nvSpPr>
          <p:cNvPr id="651" name="Google Shape;651;p34"/>
          <p:cNvSpPr txBox="1"/>
          <p:nvPr/>
        </p:nvSpPr>
        <p:spPr>
          <a:xfrm>
            <a:off x="9555350" y="18033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457200" y="5541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4"/>
          <p:cNvSpPr txBox="1"/>
          <p:nvPr/>
        </p:nvSpPr>
        <p:spPr>
          <a:xfrm>
            <a:off x="7501801" y="532647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Discussion Items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/>
          <p:nvPr>
            <p:ph type="ctrTitle"/>
          </p:nvPr>
        </p:nvSpPr>
        <p:spPr>
          <a:xfrm>
            <a:off x="108857" y="1941286"/>
            <a:ext cx="991688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</a:pPr>
            <a:r>
              <a:rPr lang="en-US" sz="4400">
                <a:latin typeface="Montserrat ExtraBold"/>
                <a:ea typeface="Montserrat ExtraBold"/>
                <a:cs typeface="Montserrat ExtraBold"/>
                <a:sym typeface="Montserrat ExtraBold"/>
              </a:rPr>
              <a:t>Continuing the</a:t>
            </a:r>
            <a:br>
              <a:rPr lang="en-US" sz="440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b="1" lang="en-US" sz="4400">
                <a:latin typeface="Montserrat ExtraBold"/>
                <a:ea typeface="Montserrat ExtraBold"/>
                <a:cs typeface="Montserrat ExtraBold"/>
                <a:sym typeface="Montserrat ExtraBold"/>
              </a:rPr>
              <a:t>2025-2030</a:t>
            </a:r>
            <a:r>
              <a:rPr lang="en-US" sz="440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b="1" lang="en-US" sz="4400">
                <a:latin typeface="Montserrat ExtraBold"/>
                <a:ea typeface="Montserrat ExtraBold"/>
                <a:cs typeface="Montserrat ExtraBold"/>
                <a:sym typeface="Montserrat ExtraBold"/>
              </a:rPr>
              <a:t>School Strategic Plan Development Process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"/>
          <p:cNvSpPr txBox="1"/>
          <p:nvPr/>
        </p:nvSpPr>
        <p:spPr>
          <a:xfrm>
            <a:off x="255141" y="133565"/>
            <a:ext cx="11673155" cy="5309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ExtraBold"/>
              <a:buNone/>
            </a:pPr>
            <a:r>
              <a:rPr b="1" i="0" lang="en-US" sz="3600" u="sng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School Strategic Planning Overview</a:t>
            </a:r>
            <a:endParaRPr b="1" i="0" sz="3600" u="sng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1" sz="27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cascade the district strategic plan to the school level, while grounding our focus in the school’s Continuous Improvement Plan. This will 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create alignment, reduce confusion, and simplify our efforts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 school’s 2030 Strategic Goals and Objectives should be 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updated, approved and ranked by January 2026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Schools will focus on the strategies as part of FY27 Budget and Continuous Improvement Plan processes.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79" y="1176016"/>
            <a:ext cx="9858598" cy="55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7"/>
          <p:cNvSpPr txBox="1"/>
          <p:nvPr/>
        </p:nvSpPr>
        <p:spPr>
          <a:xfrm>
            <a:off x="0" y="0"/>
            <a:ext cx="10591800" cy="5847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Atlanta Public Schools’ 2025-2030 Strategic Plan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8" name="Google Shape;378;p7"/>
          <p:cNvSpPr/>
          <p:nvPr/>
        </p:nvSpPr>
        <p:spPr>
          <a:xfrm>
            <a:off x="0" y="5769428"/>
            <a:ext cx="762000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 txBox="1"/>
          <p:nvPr/>
        </p:nvSpPr>
        <p:spPr>
          <a:xfrm>
            <a:off x="1806000" y="672391"/>
            <a:ext cx="8580000" cy="7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eorgia"/>
              <a:buNone/>
            </a:pPr>
            <a:r>
              <a:rPr b="0" i="1" lang="en-US" sz="4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Team’s Focus (Governance)</a:t>
            </a:r>
            <a:endParaRPr b="0" i="1" sz="4000" u="none" cap="none" strike="noStrike">
              <a:solidFill>
                <a:srgbClr val="DDDDD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4" name="Google Shape;3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867" y="1799216"/>
            <a:ext cx="9892374" cy="38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/>
          <p:nvPr>
            <p:ph idx="12" type="sldNum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9"/>
          <p:cNvSpPr txBox="1"/>
          <p:nvPr/>
        </p:nvSpPr>
        <p:spPr>
          <a:xfrm>
            <a:off x="152400" y="114779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sng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School Strategic Planning Process</a:t>
            </a:r>
            <a:r>
              <a:rPr b="1" lang="en-US" sz="2700" u="sng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Overview</a:t>
            </a:r>
            <a:endParaRPr b="1" i="0" sz="1100" u="sng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91" name="Google Shape;3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9"/>
          <p:cNvSpPr txBox="1"/>
          <p:nvPr/>
        </p:nvSpPr>
        <p:spPr>
          <a:xfrm>
            <a:off x="1126748" y="991167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324725" y="90981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4" name="Google Shape;394;p9"/>
          <p:cNvSpPr txBox="1"/>
          <p:nvPr/>
        </p:nvSpPr>
        <p:spPr>
          <a:xfrm>
            <a:off x="439372" y="89277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1112248" y="3665603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Reflect on 2020-2025 Strategic Plan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and Discuss Additional Objectives Going Forward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341731" y="1736719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7" name="Google Shape;397;p9"/>
          <p:cNvSpPr txBox="1"/>
          <p:nvPr/>
        </p:nvSpPr>
        <p:spPr>
          <a:xfrm>
            <a:off x="456378" y="1719678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341726" y="258077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9" name="Google Shape;399;p9"/>
          <p:cNvSpPr txBox="1"/>
          <p:nvPr/>
        </p:nvSpPr>
        <p:spPr>
          <a:xfrm>
            <a:off x="456373" y="256373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1116114" y="4957479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324719" y="365869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2" name="Google Shape;402;p9"/>
          <p:cNvSpPr txBox="1"/>
          <p:nvPr/>
        </p:nvSpPr>
        <p:spPr>
          <a:xfrm>
            <a:off x="439366" y="364165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1051966" y="498900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324719" y="491576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35625" lIns="71300" spcFirstLastPara="1" rIns="71300" wrap="square" tIns="3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</a:pPr>
            <a:r>
              <a:t/>
            </a:r>
            <a:endParaRPr b="0" i="0" sz="1403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5" name="Google Shape;405;p9"/>
          <p:cNvSpPr txBox="1"/>
          <p:nvPr/>
        </p:nvSpPr>
        <p:spPr>
          <a:xfrm>
            <a:off x="439366" y="489872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300" lIns="71300" spcFirstLastPara="1" rIns="71300" wrap="square" tIns="71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9"/>
              <a:buFont typeface="Arial"/>
              <a:buNone/>
            </a:pPr>
            <a:r>
              <a:rPr b="1" i="0" lang="en-US" sz="31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0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"/>
          <p:cNvSpPr txBox="1"/>
          <p:nvPr/>
        </p:nvSpPr>
        <p:spPr>
          <a:xfrm>
            <a:off x="1112248" y="2517965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6208570" y="1133958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b="1" i="1" sz="1800" u="sng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b="0" i="1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9"/>
          <p:cNvSpPr txBox="1"/>
          <p:nvPr/>
        </p:nvSpPr>
        <p:spPr>
          <a:xfrm>
            <a:off x="1126748" y="1842899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6067771" y="1168988"/>
            <a:ext cx="5510857" cy="4555054"/>
          </a:xfrm>
          <a:prstGeom prst="rect">
            <a:avLst/>
          </a:prstGeom>
          <a:noFill/>
          <a:ln cap="flat" cmpd="sng" w="12700">
            <a:solidFill>
              <a:srgbClr val="5B01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Red and Gray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6497BF"/>
      </a:hlink>
      <a:folHlink>
        <a:srgbClr val="F5CE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2025-10-09T16:04:49Z</dcterms:created>
  <dc:creator>Diane Jacobi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