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10287000" cx="18288000"/>
  <p:notesSz cx="7315200" cy="9601200"/>
  <p:embeddedFontLst>
    <p:embeddedFont>
      <p:font typeface="Poppins"/>
      <p:bold r:id="rId36"/>
      <p:boldItalic r:id="rId37"/>
    </p:embeddedFont>
    <p:embeddedFont>
      <p:font typeface="Quattrocento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2" roundtripDataSignature="AMtx7mgcoB5t4cil6fIGigB4ArIjggYb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22648C2-8DA6-4D2C-9C7C-5009090D8F81}">
  <a:tblStyle styleId="{722648C2-8DA6-4D2C-9C7C-5009090D8F8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CECEC"/>
          </a:solidFill>
        </a:fill>
      </a:tcStyle>
    </a:wholeTbl>
    <a:band1H>
      <a:tcTxStyle/>
      <a:tcStyle>
        <a:fill>
          <a:solidFill>
            <a:srgbClr val="D7D7D8"/>
          </a:solidFill>
        </a:fill>
      </a:tcStyle>
    </a:band1H>
    <a:band2H>
      <a:tcTxStyle/>
    </a:band2H>
    <a:band1V>
      <a:tcTxStyle/>
      <a:tcStyle>
        <a:fill>
          <a:solidFill>
            <a:srgbClr val="D7D7D8"/>
          </a:solidFill>
        </a:fill>
      </a:tcStyle>
    </a:band1V>
    <a:band2V>
      <a:tcTxStyle/>
    </a:band2V>
    <a:lastCol>
      <a:tcTxStyle b="on" i="off">
        <a:font>
          <a:latin typeface="Calibri"/>
          <a:ea typeface="Calibri"/>
          <a:cs typeface="Calibri"/>
        </a:font>
        <a:schemeClr val="lt1"/>
      </a:tcTxStyle>
      <a:tcStyle>
        <a:fill>
          <a:solidFill>
            <a:schemeClr val="accent5"/>
          </a:solidFill>
        </a:fill>
      </a:tcStyle>
    </a:lastCol>
    <a:firstCol>
      <a:tcTxStyle b="on" i="off">
        <a:font>
          <a:latin typeface="Calibri"/>
          <a:ea typeface="Calibri"/>
          <a:cs typeface="Calibri"/>
        </a:font>
        <a:schemeClr val="lt1"/>
      </a:tcTxStyle>
      <a:tcStyle>
        <a:fill>
          <a:solidFill>
            <a:schemeClr val="accent5"/>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5"/>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5"/>
          </a:solidFill>
        </a:fill>
      </a:tcStyle>
    </a:firstRow>
    <a:neCell>
      <a:tcTxStyle/>
    </a:neCell>
    <a:nwCell>
      <a:tcTxStyle/>
    </a:nwCell>
  </a:tblStyle>
  <a:tblStyle styleId="{416569FA-50A6-4C93-96D4-09191F7FB44B}"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DF6E8"/>
          </a:solidFill>
        </a:fill>
      </a:tcStyle>
    </a:wholeTbl>
    <a:band1H>
      <a:tcTxStyle/>
      <a:tcStyle>
        <a:fill>
          <a:solidFill>
            <a:srgbClr val="FBEDCD"/>
          </a:solidFill>
        </a:fill>
      </a:tcStyle>
    </a:band1H>
    <a:band2H>
      <a:tcTxStyle/>
    </a:band2H>
    <a:band1V>
      <a:tcTxStyle/>
      <a:tcStyle>
        <a:fill>
          <a:solidFill>
            <a:srgbClr val="FBEDCD"/>
          </a:solidFill>
        </a:fill>
      </a:tcStyle>
    </a:band1V>
    <a:band2V>
      <a:tcTxStyle/>
    </a:band2V>
    <a:lastCol>
      <a:tcTxStyle b="on" i="off">
        <a:font>
          <a:latin typeface="Calibri"/>
          <a:ea typeface="Calibri"/>
          <a:cs typeface="Calibri"/>
        </a:font>
        <a:schemeClr val="lt1"/>
      </a:tcTxStyle>
      <a:tcStyle>
        <a:fill>
          <a:solidFill>
            <a:schemeClr val="accent3"/>
          </a:solidFill>
        </a:fill>
      </a:tcStyle>
    </a:lastCol>
    <a:firstCol>
      <a:tcTxStyle b="on" i="off">
        <a:font>
          <a:latin typeface="Calibri"/>
          <a:ea typeface="Calibri"/>
          <a:cs typeface="Calibri"/>
        </a:font>
        <a:schemeClr val="lt1"/>
      </a:tcTxStyle>
      <a:tcStyle>
        <a:fill>
          <a:solidFill>
            <a:schemeClr val="accent3"/>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3"/>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3"/>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QuattrocentoSans-italic.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QuattrocentoSans-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Poppins-boldItalic.fntdata"/><Relationship Id="rId14" Type="http://schemas.openxmlformats.org/officeDocument/2006/relationships/slide" Target="slides/slide8.xml"/><Relationship Id="rId36" Type="http://schemas.openxmlformats.org/officeDocument/2006/relationships/font" Target="fonts/Poppins-bold.fntdata"/><Relationship Id="rId17" Type="http://schemas.openxmlformats.org/officeDocument/2006/relationships/slide" Target="slides/slide11.xml"/><Relationship Id="rId39" Type="http://schemas.openxmlformats.org/officeDocument/2006/relationships/font" Target="fonts/QuattrocentoSans-bold.fntdata"/><Relationship Id="rId16" Type="http://schemas.openxmlformats.org/officeDocument/2006/relationships/slide" Target="slides/slide10.xml"/><Relationship Id="rId38" Type="http://schemas.openxmlformats.org/officeDocument/2006/relationships/font" Target="fonts/QuattrocentoSans-regular.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5" name="Google Shape;5;n"/>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marR="0" rtl="0" algn="r">
              <a:spcBef>
                <a:spcPts val="0"/>
              </a:spcBef>
              <a:spcAft>
                <a:spcPts val="0"/>
              </a:spcAft>
              <a:buNone/>
            </a:pPr>
            <a:fld id="{00000000-1234-1234-1234-123412341234}" type="slidenum">
              <a:rPr b="0" i="0" lang="en-US" sz="1300" u="none" cap="none" strike="noStrike">
                <a:solidFill>
                  <a:schemeClr val="dk1"/>
                </a:solidFill>
                <a:latin typeface="Arial"/>
                <a:ea typeface="Arial"/>
                <a:cs typeface="Arial"/>
                <a:sym typeface="Arial"/>
              </a:rPr>
              <a:t>‹#›</a:t>
            </a:fld>
            <a:endParaRPr b="0" i="0" sz="13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f74acf52f0_0_652:notes"/>
          <p:cNvSpPr/>
          <p:nvPr>
            <p:ph idx="2" type="sldImg"/>
          </p:nvPr>
        </p:nvSpPr>
        <p:spPr>
          <a:xfrm>
            <a:off x="1377950" y="109538"/>
            <a:ext cx="4640400" cy="2610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3f74acf52f0_0_652: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85" name="Google Shape;85;g3f74acf52f0_0_652: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f74acf52f0_0_196: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3f74acf52f0_0_196: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300"/>
          </a:p>
          <a:p>
            <a:pPr indent="0" lvl="0" marL="0" rtl="0" algn="l">
              <a:spcBef>
                <a:spcPts val="0"/>
              </a:spcBef>
              <a:spcAft>
                <a:spcPts val="0"/>
              </a:spcAft>
              <a:buNone/>
            </a:pPr>
            <a:r>
              <a:rPr lang="en-US" sz="1300"/>
              <a:t>Now, we will elect the </a:t>
            </a:r>
            <a:r>
              <a:rPr b="1" lang="en-US" sz="1300"/>
              <a:t>GO Team’s Vice-Chair</a:t>
            </a:r>
            <a:r>
              <a:rPr lang="en-US" sz="1300"/>
              <a:t>. As a reminder, the responsibilities of the Vice-Chair include, but are not limited to </a:t>
            </a:r>
            <a:endParaRPr/>
          </a:p>
          <a:p>
            <a:pPr indent="-181240" lvl="0" marL="181240" rtl="0" algn="l">
              <a:spcBef>
                <a:spcPts val="0"/>
              </a:spcBef>
              <a:spcAft>
                <a:spcPts val="0"/>
              </a:spcAft>
              <a:buClr>
                <a:schemeClr val="dk1"/>
              </a:buClr>
              <a:buSzPts val="1300"/>
              <a:buFont typeface="Arial"/>
              <a:buChar char="•"/>
            </a:pPr>
            <a:r>
              <a:rPr lang="en-US" sz="1300"/>
              <a:t>Ensuring the GO Team follows parliamentary procedure</a:t>
            </a:r>
            <a:endParaRPr/>
          </a:p>
          <a:p>
            <a:pPr indent="-181240" lvl="0" marL="181240" rtl="0" algn="l">
              <a:spcBef>
                <a:spcPts val="0"/>
              </a:spcBef>
              <a:spcAft>
                <a:spcPts val="0"/>
              </a:spcAft>
              <a:buClr>
                <a:schemeClr val="dk1"/>
              </a:buClr>
              <a:buSzPts val="1300"/>
              <a:buFont typeface="Arial"/>
              <a:buChar char="•"/>
            </a:pPr>
            <a:r>
              <a:rPr lang="en-US" sz="1300"/>
              <a:t>Working with the Principal and Chair to develop meeting Agendas</a:t>
            </a:r>
            <a:endParaRPr/>
          </a:p>
          <a:p>
            <a:pPr indent="-181240" lvl="0" marL="181240" rtl="0" algn="l">
              <a:spcBef>
                <a:spcPts val="0"/>
              </a:spcBef>
              <a:spcAft>
                <a:spcPts val="0"/>
              </a:spcAft>
              <a:buClr>
                <a:schemeClr val="dk1"/>
              </a:buClr>
              <a:buSzPts val="1300"/>
              <a:buFont typeface="Arial"/>
              <a:buChar char="•"/>
            </a:pPr>
            <a:r>
              <a:rPr lang="en-US" sz="1300"/>
              <a:t>Acting as Chair, if the Chair is not present.</a:t>
            </a:r>
            <a:endParaRPr/>
          </a:p>
          <a:p>
            <a:pPr indent="0" lvl="0" marL="0" rtl="0" algn="l">
              <a:spcBef>
                <a:spcPts val="0"/>
              </a:spcBef>
              <a:spcAft>
                <a:spcPts val="0"/>
              </a:spcAft>
              <a:buNone/>
            </a:pPr>
            <a:r>
              <a:rPr lang="en-US" sz="1300"/>
              <a:t> </a:t>
            </a:r>
            <a:endParaRPr/>
          </a:p>
          <a:p>
            <a:pPr indent="0" lvl="0" marL="0" rtl="0" algn="l">
              <a:spcBef>
                <a:spcPts val="0"/>
              </a:spcBef>
              <a:spcAft>
                <a:spcPts val="0"/>
              </a:spcAft>
              <a:buNone/>
            </a:pPr>
            <a:r>
              <a:rPr lang="en-US" sz="1300"/>
              <a:t>I will now open the floor to receive </a:t>
            </a:r>
            <a:r>
              <a:rPr b="1" lang="en-US" sz="1300"/>
              <a:t>Vice-Chair </a:t>
            </a:r>
            <a:r>
              <a:rPr lang="en-US" sz="1300"/>
              <a:t>nominations. </a:t>
            </a:r>
            <a:r>
              <a:rPr i="1" lang="en-US" sz="1300"/>
              <a:t>[Secretary will record all nominations.] </a:t>
            </a:r>
            <a:endParaRPr sz="1300"/>
          </a:p>
          <a:p>
            <a:pPr indent="0" lvl="0" marL="0" rtl="0" algn="l">
              <a:spcBef>
                <a:spcPts val="800"/>
              </a:spcBef>
              <a:spcAft>
                <a:spcPts val="0"/>
              </a:spcAft>
              <a:buNone/>
            </a:pPr>
            <a:r>
              <a:rPr lang="en-US" sz="1300"/>
              <a:t>Would any of the nominees like to decline the nomination?  </a:t>
            </a:r>
            <a:r>
              <a:rPr i="1" lang="en-US" sz="1300"/>
              <a:t>[</a:t>
            </a:r>
            <a:r>
              <a:rPr b="1" lang="en-US" sz="1300"/>
              <a:t>Note to Secretary</a:t>
            </a:r>
            <a:r>
              <a:rPr i="1" lang="en-US" sz="1300"/>
              <a:t>: If someone declines the nomination, have the secretary write “Nomination Declined” by the nominee’s name on the minutes sheet.] </a:t>
            </a:r>
            <a:endParaRPr sz="1300"/>
          </a:p>
          <a:p>
            <a:pPr indent="0" lvl="0" marL="0" rtl="0" algn="l">
              <a:spcBef>
                <a:spcPts val="800"/>
              </a:spcBef>
              <a:spcAft>
                <a:spcPts val="0"/>
              </a:spcAft>
              <a:buNone/>
            </a:pPr>
            <a:r>
              <a:rPr lang="en-US" sz="1300"/>
              <a:t>If there are no further nominations, I will close the floor. We will begin the confirmation process.  We have </a:t>
            </a:r>
            <a:r>
              <a:rPr lang="en-US" sz="1300">
                <a:solidFill>
                  <a:srgbClr val="0070C0"/>
                </a:solidFill>
              </a:rPr>
              <a:t>[insert number]</a:t>
            </a:r>
            <a:r>
              <a:rPr lang="en-US" sz="1300"/>
              <a:t> people being considered for the Vice-Chair seat.</a:t>
            </a:r>
            <a:endParaRPr/>
          </a:p>
          <a:p>
            <a:pPr indent="0" lvl="0" marL="0" rtl="0" algn="l">
              <a:spcBef>
                <a:spcPts val="800"/>
              </a:spcBef>
              <a:spcAft>
                <a:spcPts val="0"/>
              </a:spcAft>
              <a:buNone/>
            </a:pPr>
            <a:r>
              <a:rPr lang="en-US" sz="1300"/>
              <a:t>The nomination(s) for Vice-Chair is/are</a:t>
            </a:r>
            <a:r>
              <a:rPr lang="en-US" sz="1300">
                <a:solidFill>
                  <a:srgbClr val="0070C0"/>
                </a:solidFill>
              </a:rPr>
              <a:t> [insert candidate(s)’ name(s)]</a:t>
            </a:r>
            <a:r>
              <a:rPr lang="en-US" sz="1300"/>
              <a:t>.</a:t>
            </a:r>
            <a:endParaRPr/>
          </a:p>
          <a:p>
            <a:pPr indent="0" lvl="0" marL="0" rtl="0" algn="l">
              <a:spcBef>
                <a:spcPts val="800"/>
              </a:spcBef>
              <a:spcAft>
                <a:spcPts val="0"/>
              </a:spcAft>
              <a:buNone/>
            </a:pPr>
            <a:r>
              <a:rPr lang="en-US" sz="1300"/>
              <a:t>At this time I will offer each Vice-Chair nominee an opportunity to explain why they are the best candidate for the position. Other GO Team members may ask the nominees questions before voting. </a:t>
            </a:r>
            <a:r>
              <a:rPr i="1" lang="en-US" sz="1300"/>
              <a:t>[Allow reasonable amount of time for the nominees to speak and the other GO Team members to ask questions.]</a:t>
            </a:r>
            <a:endParaRPr sz="1300"/>
          </a:p>
          <a:p>
            <a:pPr indent="0" lvl="0" marL="0" rtl="0" algn="l">
              <a:spcBef>
                <a:spcPts val="800"/>
              </a:spcBef>
              <a:spcAft>
                <a:spcPts val="0"/>
              </a:spcAft>
              <a:buNone/>
            </a:pPr>
            <a:r>
              <a:rPr lang="en-US" sz="1300"/>
              <a:t>Please raise your hand to vote for your choice for Vice-Chair of our GO Team </a:t>
            </a:r>
            <a:r>
              <a:rPr i="1" lang="en-US" sz="1300"/>
              <a:t>[</a:t>
            </a:r>
            <a:r>
              <a:rPr lang="en-US" sz="1300"/>
              <a:t>Chair</a:t>
            </a:r>
            <a:r>
              <a:rPr i="1" lang="en-US" sz="1300"/>
              <a:t> will announce each candidate’s name and allow GO Team members to vote.]</a:t>
            </a:r>
            <a:r>
              <a:rPr lang="en-US" sz="1300"/>
              <a:t> Any abstentions? Please say abstain or raise your hand. </a:t>
            </a:r>
            <a:r>
              <a:rPr i="1" lang="en-US" sz="1300"/>
              <a:t>[The secretary will note how each member voted.]</a:t>
            </a:r>
            <a:endParaRPr sz="1300"/>
          </a:p>
          <a:p>
            <a:pPr indent="0" lvl="0" marL="0" rtl="0" algn="l">
              <a:spcBef>
                <a:spcPts val="800"/>
              </a:spcBef>
              <a:spcAft>
                <a:spcPts val="0"/>
              </a:spcAft>
              <a:buNone/>
            </a:pPr>
            <a:r>
              <a:rPr i="1" lang="en-US" sz="1300"/>
              <a:t>[[</a:t>
            </a:r>
            <a:r>
              <a:rPr b="1" lang="en-US" sz="1300" u="sng">
                <a:solidFill>
                  <a:srgbClr val="0070C0"/>
                </a:solidFill>
              </a:rPr>
              <a:t>Note to Chair</a:t>
            </a:r>
            <a:r>
              <a:rPr i="1" lang="en-US" sz="1300" u="sng">
                <a:solidFill>
                  <a:srgbClr val="0070C0"/>
                </a:solidFill>
              </a:rPr>
              <a:t>:</a:t>
            </a:r>
            <a:r>
              <a:rPr i="1" lang="en-US" sz="1300"/>
              <a:t> If there is a majority winner, proceed to the below announcement. If there is no majority winner, narrow the field to the top 2 candidates and vote again. If there is a tie between 2 candidates, have additional discussion and vote again.]</a:t>
            </a:r>
            <a:endParaRPr sz="1300"/>
          </a:p>
          <a:p>
            <a:pPr indent="0" lvl="0" marL="0" rtl="0" algn="l">
              <a:spcBef>
                <a:spcPts val="800"/>
              </a:spcBef>
              <a:spcAft>
                <a:spcPts val="0"/>
              </a:spcAft>
              <a:buNone/>
            </a:pPr>
            <a:r>
              <a:rPr lang="en-US" sz="1300"/>
              <a:t>Congratulations, </a:t>
            </a:r>
            <a:r>
              <a:rPr lang="en-US" sz="1300">
                <a:solidFill>
                  <a:srgbClr val="0070C0"/>
                </a:solidFill>
              </a:rPr>
              <a:t>[insert winner’s name]</a:t>
            </a:r>
            <a:r>
              <a:rPr lang="en-US" sz="1300"/>
              <a:t> you will serve as the </a:t>
            </a:r>
            <a:r>
              <a:rPr b="1" lang="en-US" sz="1300"/>
              <a:t>GO Team Vice-Chair</a:t>
            </a:r>
            <a:r>
              <a:rPr lang="en-US" sz="1300"/>
              <a:t> for this school year!</a:t>
            </a:r>
            <a:endParaRPr/>
          </a:p>
          <a:p>
            <a:pPr indent="0" lvl="0" marL="0" rtl="0" algn="l">
              <a:spcBef>
                <a:spcPts val="800"/>
              </a:spcBef>
              <a:spcAft>
                <a:spcPts val="0"/>
              </a:spcAft>
              <a:buNone/>
            </a:pPr>
            <a:r>
              <a:t/>
            </a:r>
            <a:endParaRPr/>
          </a:p>
        </p:txBody>
      </p:sp>
      <p:sp>
        <p:nvSpPr>
          <p:cNvPr id="224" name="Google Shape;224;g3f74acf52f0_0_196: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74acf52f0_0_289: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f74acf52f0_0_289: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300"/>
              <a:t>Now, we will elect the </a:t>
            </a:r>
            <a:r>
              <a:rPr b="1" lang="en-US" sz="1300"/>
              <a:t>GO Team’s Secretary</a:t>
            </a:r>
            <a:r>
              <a:rPr lang="en-US" sz="1300"/>
              <a:t>. As a reminder, the responsibilities of the Secretary include, but are not limited to</a:t>
            </a:r>
            <a:endParaRPr/>
          </a:p>
          <a:p>
            <a:pPr indent="-285750" lvl="0" marL="285750" rtl="0" algn="l">
              <a:spcBef>
                <a:spcPts val="0"/>
              </a:spcBef>
              <a:spcAft>
                <a:spcPts val="0"/>
              </a:spcAft>
              <a:buClr>
                <a:schemeClr val="dk1"/>
              </a:buClr>
              <a:buSzPts val="1300"/>
              <a:buFont typeface="Arial"/>
              <a:buChar char="•"/>
            </a:pPr>
            <a:r>
              <a:rPr lang="en-US" sz="1300"/>
              <a:t>Posting GO Team documents (agendas, summaries, and minutes) to the website</a:t>
            </a:r>
            <a:endParaRPr/>
          </a:p>
          <a:p>
            <a:pPr indent="-285750" lvl="0" marL="285750" rtl="0" algn="l">
              <a:spcBef>
                <a:spcPts val="0"/>
              </a:spcBef>
              <a:spcAft>
                <a:spcPts val="0"/>
              </a:spcAft>
              <a:buClr>
                <a:schemeClr val="dk1"/>
              </a:buClr>
              <a:buSzPts val="1300"/>
              <a:buFont typeface="Arial"/>
              <a:buChar char="•"/>
            </a:pPr>
            <a:r>
              <a:rPr lang="en-US" sz="1300"/>
              <a:t>Taking minutes at GO Team meetings</a:t>
            </a:r>
            <a:endParaRPr/>
          </a:p>
          <a:p>
            <a:pPr indent="-285750" lvl="0" marL="285750" rtl="0" algn="l">
              <a:spcBef>
                <a:spcPts val="0"/>
              </a:spcBef>
              <a:spcAft>
                <a:spcPts val="0"/>
              </a:spcAft>
              <a:buClr>
                <a:schemeClr val="dk1"/>
              </a:buClr>
              <a:buSzPts val="1300"/>
              <a:buFont typeface="Arial"/>
              <a:buChar char="•"/>
            </a:pPr>
            <a:r>
              <a:rPr lang="en-US" sz="1300"/>
              <a:t>Ensuring the GO Team is in compliance with Georgia Open Meeting Laws</a:t>
            </a:r>
            <a:endParaRPr/>
          </a:p>
          <a:p>
            <a:pPr indent="0" lvl="0" marL="0" rtl="0" algn="l">
              <a:spcBef>
                <a:spcPts val="0"/>
              </a:spcBef>
              <a:spcAft>
                <a:spcPts val="0"/>
              </a:spcAft>
              <a:buNone/>
            </a:pPr>
            <a:r>
              <a:rPr lang="en-US" sz="1300"/>
              <a:t> </a:t>
            </a:r>
            <a:endParaRPr/>
          </a:p>
          <a:p>
            <a:pPr indent="0" lvl="0" marL="0" rtl="0" algn="l">
              <a:spcBef>
                <a:spcPts val="0"/>
              </a:spcBef>
              <a:spcAft>
                <a:spcPts val="0"/>
              </a:spcAft>
              <a:buNone/>
            </a:pPr>
            <a:r>
              <a:rPr lang="en-US" sz="1300"/>
              <a:t>I will now open the floor to receive </a:t>
            </a:r>
            <a:r>
              <a:rPr b="1" lang="en-US" sz="1300"/>
              <a:t>Secretary </a:t>
            </a:r>
            <a:r>
              <a:rPr lang="en-US" sz="1300"/>
              <a:t>nominations. </a:t>
            </a:r>
            <a:r>
              <a:rPr i="1" lang="en-US" sz="1300"/>
              <a:t>[Secretary will record all nominations.] </a:t>
            </a:r>
            <a:endParaRPr sz="1300"/>
          </a:p>
          <a:p>
            <a:pPr indent="0" lvl="0" marL="0" rtl="0" algn="l">
              <a:spcBef>
                <a:spcPts val="800"/>
              </a:spcBef>
              <a:spcAft>
                <a:spcPts val="0"/>
              </a:spcAft>
              <a:buNone/>
            </a:pPr>
            <a:r>
              <a:rPr lang="en-US" sz="1300"/>
              <a:t>Would any of the nominees like to decline the nomination?  </a:t>
            </a:r>
            <a:r>
              <a:rPr i="1" lang="en-US" sz="1300"/>
              <a:t>[</a:t>
            </a:r>
            <a:r>
              <a:rPr b="1" lang="en-US" sz="1300"/>
              <a:t>Note to Secretary</a:t>
            </a:r>
            <a:r>
              <a:rPr i="1" lang="en-US" sz="1300"/>
              <a:t>: If someone declines the nomination, have the secretary write “Nomination Declined” by the nominee’s name on the minutes sheet.]</a:t>
            </a:r>
            <a:endParaRPr sz="1300"/>
          </a:p>
          <a:p>
            <a:pPr indent="0" lvl="0" marL="0" rtl="0" algn="l">
              <a:spcBef>
                <a:spcPts val="800"/>
              </a:spcBef>
              <a:spcAft>
                <a:spcPts val="0"/>
              </a:spcAft>
              <a:buNone/>
            </a:pPr>
            <a:r>
              <a:rPr lang="en-US" sz="1300"/>
              <a:t>If there are no further nominations, I will close the floor. We will begin the confirmation process.  We have</a:t>
            </a:r>
            <a:r>
              <a:rPr lang="en-US" sz="1300">
                <a:solidFill>
                  <a:srgbClr val="0070C0"/>
                </a:solidFill>
              </a:rPr>
              <a:t> [insert number] </a:t>
            </a:r>
            <a:r>
              <a:rPr lang="en-US" sz="1300"/>
              <a:t>people being considered for the Secretary seat.</a:t>
            </a:r>
            <a:endParaRPr/>
          </a:p>
          <a:p>
            <a:pPr indent="0" lvl="0" marL="0" rtl="0" algn="l">
              <a:spcBef>
                <a:spcPts val="800"/>
              </a:spcBef>
              <a:spcAft>
                <a:spcPts val="0"/>
              </a:spcAft>
              <a:buNone/>
            </a:pPr>
            <a:r>
              <a:rPr lang="en-US" sz="1300"/>
              <a:t>The nomination(s) for Secretary is/are </a:t>
            </a:r>
            <a:r>
              <a:rPr lang="en-US" sz="1300">
                <a:solidFill>
                  <a:srgbClr val="0070C0"/>
                </a:solidFill>
              </a:rPr>
              <a:t>[insert candidate(s)’ name(s)]</a:t>
            </a:r>
            <a:r>
              <a:rPr lang="en-US" sz="1300"/>
              <a:t>.</a:t>
            </a:r>
            <a:endParaRPr/>
          </a:p>
          <a:p>
            <a:pPr indent="0" lvl="0" marL="0" rtl="0" algn="l">
              <a:spcBef>
                <a:spcPts val="800"/>
              </a:spcBef>
              <a:spcAft>
                <a:spcPts val="0"/>
              </a:spcAft>
              <a:buNone/>
            </a:pPr>
            <a:r>
              <a:rPr lang="en-US" sz="1300"/>
              <a:t>At this time I will offer each Secretary nominee an opportunity to explain why they are the best candidate for the position. Other GO Team members may ask the nominees questions before voting. </a:t>
            </a:r>
            <a:r>
              <a:rPr i="1" lang="en-US" sz="1300"/>
              <a:t>[Allow reasonable amount of time for the nominees to speak and the other GO Team members to ask questions.]</a:t>
            </a:r>
            <a:endParaRPr sz="1300"/>
          </a:p>
          <a:p>
            <a:pPr indent="0" lvl="0" marL="0" rtl="0" algn="l">
              <a:spcBef>
                <a:spcPts val="800"/>
              </a:spcBef>
              <a:spcAft>
                <a:spcPts val="0"/>
              </a:spcAft>
              <a:buNone/>
            </a:pPr>
            <a:r>
              <a:rPr lang="en-US" sz="1300"/>
              <a:t>Please raise your hand to vote for your choice for Secretary of our GO Team </a:t>
            </a:r>
            <a:r>
              <a:rPr i="1" lang="en-US" sz="1300"/>
              <a:t>[</a:t>
            </a:r>
            <a:r>
              <a:rPr lang="en-US" sz="1300"/>
              <a:t>Chair</a:t>
            </a:r>
            <a:r>
              <a:rPr i="1" lang="en-US" sz="1300"/>
              <a:t> will announce each candidate’s name and allow GO Team members to vote.]</a:t>
            </a:r>
            <a:r>
              <a:rPr lang="en-US" sz="1300"/>
              <a:t> Any abstentions? Please say abstain or raise your hand. </a:t>
            </a:r>
            <a:r>
              <a:rPr i="1" lang="en-US" sz="1300"/>
              <a:t>[The secretary will note how each member voted.]</a:t>
            </a:r>
            <a:endParaRPr sz="1300"/>
          </a:p>
          <a:p>
            <a:pPr indent="0" lvl="0" marL="0" rtl="0" algn="l">
              <a:spcBef>
                <a:spcPts val="800"/>
              </a:spcBef>
              <a:spcAft>
                <a:spcPts val="0"/>
              </a:spcAft>
              <a:buNone/>
            </a:pPr>
            <a:r>
              <a:rPr i="1" lang="en-US" sz="1300"/>
              <a:t>[[</a:t>
            </a:r>
            <a:r>
              <a:rPr b="1" lang="en-US" sz="1300" u="sng">
                <a:solidFill>
                  <a:srgbClr val="0070C0"/>
                </a:solidFill>
              </a:rPr>
              <a:t>Note to Chair</a:t>
            </a:r>
            <a:r>
              <a:rPr i="1" lang="en-US" sz="1300" u="sng">
                <a:solidFill>
                  <a:srgbClr val="0070C0"/>
                </a:solidFill>
              </a:rPr>
              <a:t>:</a:t>
            </a:r>
            <a:r>
              <a:rPr i="1" lang="en-US" sz="1300"/>
              <a:t> If there is a majority winner, proceed to the below announcement. If there is no majority winner, narrow the field to the top 2 candidates and vote again. If there is a tie between 2 candidates, have additional discussion and vote again.]</a:t>
            </a:r>
            <a:endParaRPr sz="1300"/>
          </a:p>
          <a:p>
            <a:pPr indent="0" lvl="0" marL="0" rtl="0" algn="l">
              <a:spcBef>
                <a:spcPts val="800"/>
              </a:spcBef>
              <a:spcAft>
                <a:spcPts val="0"/>
              </a:spcAft>
              <a:buNone/>
            </a:pPr>
            <a:r>
              <a:rPr lang="en-US" sz="1300"/>
              <a:t>Congratulations, </a:t>
            </a:r>
            <a:r>
              <a:rPr lang="en-US" sz="1300">
                <a:solidFill>
                  <a:srgbClr val="0070C0"/>
                </a:solidFill>
              </a:rPr>
              <a:t>[insert winner’s name]</a:t>
            </a:r>
            <a:r>
              <a:rPr lang="en-US" sz="1300"/>
              <a:t> you will serve as the </a:t>
            </a:r>
            <a:r>
              <a:rPr b="1" lang="en-US" sz="1300"/>
              <a:t>GO Team Secretary</a:t>
            </a:r>
            <a:r>
              <a:rPr lang="en-US" sz="1300"/>
              <a:t> for this school year!</a:t>
            </a:r>
            <a:endParaRPr/>
          </a:p>
        </p:txBody>
      </p:sp>
      <p:sp>
        <p:nvSpPr>
          <p:cNvPr id="242" name="Google Shape;242;g3f74acf52f0_0_289: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74acf52f0_0_382: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f74acf52f0_0_382: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300"/>
              <a:t>Now, we will elect the </a:t>
            </a:r>
            <a:r>
              <a:rPr b="1" lang="en-US" sz="1300"/>
              <a:t>GO Team’s Cluster Representative</a:t>
            </a:r>
            <a:r>
              <a:rPr lang="en-US" sz="1300"/>
              <a:t>. Cluster Representatives may also hold an officer position (Chair, Vice-Chair, or Secretary). As a reminder, the responsibilities of the Cluster Representative include, but are not limited to</a:t>
            </a:r>
            <a:endParaRPr/>
          </a:p>
          <a:p>
            <a:pPr indent="-181240" lvl="0" marL="181240" rtl="0" algn="l">
              <a:spcBef>
                <a:spcPts val="0"/>
              </a:spcBef>
              <a:spcAft>
                <a:spcPts val="0"/>
              </a:spcAft>
              <a:buClr>
                <a:schemeClr val="dk1"/>
              </a:buClr>
              <a:buSzPts val="1300"/>
              <a:buFont typeface="Arial"/>
              <a:buChar char="•"/>
            </a:pPr>
            <a:r>
              <a:rPr lang="en-US" sz="1300"/>
              <a:t>Attending all Cluster Advisory Team (CAT) meetings (approximately 3)</a:t>
            </a:r>
            <a:endParaRPr/>
          </a:p>
          <a:p>
            <a:pPr indent="-181240" lvl="0" marL="181240" rtl="0" algn="l">
              <a:spcBef>
                <a:spcPts val="0"/>
              </a:spcBef>
              <a:spcAft>
                <a:spcPts val="0"/>
              </a:spcAft>
              <a:buClr>
                <a:schemeClr val="dk1"/>
              </a:buClr>
              <a:buSzPts val="1300"/>
              <a:buFont typeface="Arial"/>
              <a:buChar char="•"/>
            </a:pPr>
            <a:r>
              <a:rPr lang="en-US" sz="1300"/>
              <a:t>Reporting back to the GO Team on the CAT meetings</a:t>
            </a:r>
            <a:endParaRPr/>
          </a:p>
          <a:p>
            <a:pPr indent="0" lvl="0" marL="0" rtl="0" algn="l">
              <a:spcBef>
                <a:spcPts val="0"/>
              </a:spcBef>
              <a:spcAft>
                <a:spcPts val="0"/>
              </a:spcAft>
              <a:buNone/>
            </a:pPr>
            <a:r>
              <a:rPr lang="en-US" sz="1300"/>
              <a:t> </a:t>
            </a:r>
            <a:endParaRPr/>
          </a:p>
          <a:p>
            <a:pPr indent="0" lvl="0" marL="0" rtl="0" algn="l">
              <a:spcBef>
                <a:spcPts val="0"/>
              </a:spcBef>
              <a:spcAft>
                <a:spcPts val="0"/>
              </a:spcAft>
              <a:buNone/>
            </a:pPr>
            <a:r>
              <a:rPr lang="en-US" sz="1300"/>
              <a:t>I will now open the floor to receive </a:t>
            </a:r>
            <a:r>
              <a:rPr b="1" lang="en-US" sz="1300"/>
              <a:t>Cluster Representative </a:t>
            </a:r>
            <a:r>
              <a:rPr lang="en-US" sz="1300"/>
              <a:t>nominations. </a:t>
            </a:r>
            <a:r>
              <a:rPr i="1" lang="en-US" sz="1300"/>
              <a:t>[Secretary will record all nominations.] </a:t>
            </a:r>
            <a:endParaRPr sz="1300"/>
          </a:p>
          <a:p>
            <a:pPr indent="0" lvl="0" marL="0" rtl="0" algn="l">
              <a:spcBef>
                <a:spcPts val="600"/>
              </a:spcBef>
              <a:spcAft>
                <a:spcPts val="0"/>
              </a:spcAft>
              <a:buNone/>
            </a:pPr>
            <a:r>
              <a:rPr lang="en-US" sz="1300"/>
              <a:t>Would any of the nominees like to decline the nomination? </a:t>
            </a:r>
            <a:r>
              <a:rPr i="1" lang="en-US" sz="1300"/>
              <a:t>[</a:t>
            </a:r>
            <a:r>
              <a:rPr b="1" lang="en-US" sz="1300"/>
              <a:t>Note to Secretary</a:t>
            </a:r>
            <a:r>
              <a:rPr i="1" lang="en-US" sz="1300"/>
              <a:t>: If someone declines the nomination, have the secretary write “Nomination Declined” by the nominee’s name on the minutes sheet.] </a:t>
            </a:r>
            <a:endParaRPr sz="1300"/>
          </a:p>
          <a:p>
            <a:pPr indent="0" lvl="0" marL="0" rtl="0" algn="l">
              <a:spcBef>
                <a:spcPts val="600"/>
              </a:spcBef>
              <a:spcAft>
                <a:spcPts val="0"/>
              </a:spcAft>
              <a:buNone/>
            </a:pPr>
            <a:r>
              <a:rPr lang="en-US" sz="1300"/>
              <a:t>If there are no further nominations, I will close the floor. We will begin the confirmation process.  We have </a:t>
            </a:r>
            <a:r>
              <a:rPr lang="en-US" sz="1300">
                <a:solidFill>
                  <a:srgbClr val="0070C0"/>
                </a:solidFill>
              </a:rPr>
              <a:t>[insert number]</a:t>
            </a:r>
            <a:r>
              <a:rPr lang="en-US" sz="1300">
                <a:solidFill>
                  <a:schemeClr val="accent4"/>
                </a:solidFill>
              </a:rPr>
              <a:t> </a:t>
            </a:r>
            <a:r>
              <a:rPr lang="en-US" sz="1300"/>
              <a:t>people being considered for the Cluster Representative seat.</a:t>
            </a:r>
            <a:endParaRPr/>
          </a:p>
          <a:p>
            <a:pPr indent="0" lvl="0" marL="0" rtl="0" algn="l">
              <a:spcBef>
                <a:spcPts val="600"/>
              </a:spcBef>
              <a:spcAft>
                <a:spcPts val="0"/>
              </a:spcAft>
              <a:buNone/>
            </a:pPr>
            <a:r>
              <a:rPr lang="en-US" sz="1300"/>
              <a:t>The nomination(s) for Cluster Representative is/are</a:t>
            </a:r>
            <a:r>
              <a:rPr lang="en-US" sz="1300">
                <a:solidFill>
                  <a:srgbClr val="0070C0"/>
                </a:solidFill>
              </a:rPr>
              <a:t> [insert candidate(s)’ name(s)]</a:t>
            </a:r>
            <a:r>
              <a:rPr lang="en-US" sz="1300"/>
              <a:t>.</a:t>
            </a:r>
            <a:endParaRPr/>
          </a:p>
          <a:p>
            <a:pPr indent="0" lvl="0" marL="0" rtl="0" algn="l">
              <a:spcBef>
                <a:spcPts val="600"/>
              </a:spcBef>
              <a:spcAft>
                <a:spcPts val="0"/>
              </a:spcAft>
              <a:buNone/>
            </a:pPr>
            <a:r>
              <a:rPr lang="en-US" sz="1300"/>
              <a:t>At this time I will offer each Cluster Representative nominee an opportunity to explain why they are the best candidate for the position. Other GO Team members may ask the nominees questions before voting. </a:t>
            </a:r>
            <a:r>
              <a:rPr i="1" lang="en-US" sz="1300"/>
              <a:t>[Allow reasonable amount of time for the nominees to speak and the other GO Team members to ask questions.]</a:t>
            </a:r>
            <a:endParaRPr sz="1300"/>
          </a:p>
          <a:p>
            <a:pPr indent="0" lvl="0" marL="0" rtl="0" algn="l">
              <a:spcBef>
                <a:spcPts val="600"/>
              </a:spcBef>
              <a:spcAft>
                <a:spcPts val="0"/>
              </a:spcAft>
              <a:buNone/>
            </a:pPr>
            <a:r>
              <a:rPr lang="en-US" sz="1300"/>
              <a:t>Please raise your hand to vote for your choice for Cluster Representative of our GO Team </a:t>
            </a:r>
            <a:r>
              <a:rPr i="1" lang="en-US" sz="1300"/>
              <a:t>[</a:t>
            </a:r>
            <a:r>
              <a:rPr lang="en-US" sz="1300"/>
              <a:t>Chair</a:t>
            </a:r>
            <a:r>
              <a:rPr i="1" lang="en-US" sz="1300"/>
              <a:t> will announce each candidate’s name and allow GO Team members to vote.]</a:t>
            </a:r>
            <a:r>
              <a:rPr lang="en-US" sz="1300"/>
              <a:t> Any abstentions? Please say abstain or raise your hand. </a:t>
            </a:r>
            <a:r>
              <a:rPr i="1" lang="en-US" sz="1300"/>
              <a:t>[The secretary will note how each member voted.]</a:t>
            </a:r>
            <a:endParaRPr sz="1300"/>
          </a:p>
          <a:p>
            <a:pPr indent="0" lvl="0" marL="0" rtl="0" algn="l">
              <a:spcBef>
                <a:spcPts val="600"/>
              </a:spcBef>
              <a:spcAft>
                <a:spcPts val="0"/>
              </a:spcAft>
              <a:buNone/>
            </a:pPr>
            <a:r>
              <a:rPr i="1" lang="en-US" sz="1300"/>
              <a:t>[</a:t>
            </a:r>
            <a:r>
              <a:rPr b="1" lang="en-US" sz="1300" u="sng">
                <a:solidFill>
                  <a:srgbClr val="0070C0"/>
                </a:solidFill>
              </a:rPr>
              <a:t>Note to Chair</a:t>
            </a:r>
            <a:r>
              <a:rPr i="1" lang="en-US" sz="1300"/>
              <a:t>: If there is a majority winner, proceed to the below announcement. If there is no majority winner, narrow the field to the top 2 candidates and vote again. If there is a tie between 2 candidates, have additional discussion and vote again.]</a:t>
            </a:r>
            <a:endParaRPr sz="1300"/>
          </a:p>
          <a:p>
            <a:pPr indent="0" lvl="0" marL="0" rtl="0" algn="l">
              <a:spcBef>
                <a:spcPts val="600"/>
              </a:spcBef>
              <a:spcAft>
                <a:spcPts val="0"/>
              </a:spcAft>
              <a:buNone/>
            </a:pPr>
            <a:r>
              <a:rPr lang="en-US" sz="1300"/>
              <a:t>Congratulations,</a:t>
            </a:r>
            <a:r>
              <a:rPr lang="en-US" sz="1300">
                <a:solidFill>
                  <a:srgbClr val="0070C0"/>
                </a:solidFill>
              </a:rPr>
              <a:t> [insert winner’s name]</a:t>
            </a:r>
            <a:r>
              <a:rPr lang="en-US" sz="1300"/>
              <a:t> you will serve as the </a:t>
            </a:r>
            <a:r>
              <a:rPr b="1" lang="en-US" sz="1300"/>
              <a:t>GO Team Cluster Representative</a:t>
            </a:r>
            <a:r>
              <a:rPr lang="en-US" sz="1300"/>
              <a:t> for this school year!</a:t>
            </a:r>
            <a:endParaRPr/>
          </a:p>
        </p:txBody>
      </p:sp>
      <p:sp>
        <p:nvSpPr>
          <p:cNvPr id="260" name="Google Shape;260;g3f74acf52f0_0_382: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4: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4: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Adhering to the agenda, we will now discuss our </a:t>
            </a:r>
            <a:r>
              <a:rPr b="1" lang="en-US" sz="1400"/>
              <a:t>Meeting Calendar</a:t>
            </a:r>
            <a:r>
              <a:rPr lang="en-US" sz="1400"/>
              <a:t> for this school year.  As a reminder our GO Team is required to:</a:t>
            </a:r>
            <a:endParaRPr/>
          </a:p>
          <a:p>
            <a:pPr indent="0" lvl="0" marL="0" rtl="0" algn="l">
              <a:spcBef>
                <a:spcPts val="0"/>
              </a:spcBef>
              <a:spcAft>
                <a:spcPts val="0"/>
              </a:spcAft>
              <a:buNone/>
            </a:pPr>
            <a:r>
              <a:t/>
            </a:r>
            <a:endParaRPr sz="1400"/>
          </a:p>
          <a:p>
            <a:pPr indent="-181240" lvl="0" marL="181240" rtl="0" algn="l">
              <a:spcBef>
                <a:spcPts val="0"/>
              </a:spcBef>
              <a:spcAft>
                <a:spcPts val="0"/>
              </a:spcAft>
              <a:buClr>
                <a:schemeClr val="dk1"/>
              </a:buClr>
              <a:buSzPts val="1400"/>
              <a:buFont typeface="Arial"/>
              <a:buChar char="•"/>
            </a:pPr>
            <a:r>
              <a:rPr lang="en-US" sz="1400"/>
              <a:t>have at least six (6) business meetings this school year – this meeting plus at least 6 more); </a:t>
            </a:r>
            <a:endParaRPr/>
          </a:p>
          <a:p>
            <a:pPr indent="-181240" lvl="0" marL="181240" rtl="0" algn="l">
              <a:spcBef>
                <a:spcPts val="0"/>
              </a:spcBef>
              <a:spcAft>
                <a:spcPts val="0"/>
              </a:spcAft>
              <a:buClr>
                <a:schemeClr val="dk1"/>
              </a:buClr>
              <a:buSzPts val="1400"/>
              <a:buFont typeface="Arial"/>
              <a:buChar char="•"/>
            </a:pPr>
            <a:r>
              <a:rPr lang="en-US" sz="1400"/>
              <a:t>four (4) of the meetings must permit time for Public Comment;</a:t>
            </a:r>
            <a:endParaRPr/>
          </a:p>
          <a:p>
            <a:pPr indent="-181240" lvl="0" marL="181240" rtl="0" algn="l">
              <a:spcBef>
                <a:spcPts val="0"/>
              </a:spcBef>
              <a:spcAft>
                <a:spcPts val="0"/>
              </a:spcAft>
              <a:buClr>
                <a:schemeClr val="dk1"/>
              </a:buClr>
              <a:buSzPts val="1400"/>
              <a:buFont typeface="Arial"/>
              <a:buChar char="•"/>
            </a:pPr>
            <a:r>
              <a:rPr lang="en-US" sz="1400"/>
              <a:t>meetings cannot be held during the instructional school day;</a:t>
            </a:r>
            <a:endParaRPr/>
          </a:p>
          <a:p>
            <a:pPr indent="-181240" lvl="0" marL="181240" rtl="0" algn="l">
              <a:spcBef>
                <a:spcPts val="0"/>
              </a:spcBef>
              <a:spcAft>
                <a:spcPts val="0"/>
              </a:spcAft>
              <a:buClr>
                <a:schemeClr val="dk1"/>
              </a:buClr>
              <a:buSzPts val="1400"/>
              <a:buFont typeface="Arial"/>
              <a:buChar char="•"/>
            </a:pPr>
            <a:r>
              <a:rPr lang="en-US" sz="1400"/>
              <a:t>meetings must be live-streamed and recorded; and </a:t>
            </a:r>
            <a:endParaRPr/>
          </a:p>
          <a:p>
            <a:pPr indent="-181240" lvl="0" marL="181240" rtl="0" algn="l">
              <a:spcBef>
                <a:spcPts val="0"/>
              </a:spcBef>
              <a:spcAft>
                <a:spcPts val="0"/>
              </a:spcAft>
              <a:buClr>
                <a:schemeClr val="dk1"/>
              </a:buClr>
              <a:buSzPts val="1400"/>
              <a:buFont typeface="Arial"/>
              <a:buChar char="•"/>
            </a:pPr>
            <a:r>
              <a:rPr lang="en-US" sz="1400"/>
              <a:t>meeting locations for hybrid meetings must be places which can accommodate the public (i.e. – not a conference room). </a:t>
            </a:r>
            <a:endParaRPr/>
          </a:p>
          <a:p>
            <a:pPr indent="0" lvl="0" marL="0" rtl="0" algn="l">
              <a:spcBef>
                <a:spcPts val="0"/>
              </a:spcBef>
              <a:spcAft>
                <a:spcPts val="0"/>
              </a:spcAft>
              <a:buNone/>
            </a:pPr>
            <a:r>
              <a:t/>
            </a:r>
            <a:endParaRPr sz="1400"/>
          </a:p>
        </p:txBody>
      </p:sp>
      <p:sp>
        <p:nvSpPr>
          <p:cNvPr id="278" name="Google Shape;278;p14: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5: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5: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May I have suggestions/recommendations for meeting dates and times?</a:t>
            </a:r>
            <a:r>
              <a:rPr lang="en-US" sz="1400">
                <a:solidFill>
                  <a:srgbClr val="0070C0"/>
                </a:solidFill>
              </a:rPr>
              <a:t> </a:t>
            </a:r>
            <a:endParaRPr/>
          </a:p>
          <a:p>
            <a:pPr indent="0" lvl="0" marL="0" rtl="0" algn="l">
              <a:spcBef>
                <a:spcPts val="0"/>
              </a:spcBef>
              <a:spcAft>
                <a:spcPts val="0"/>
              </a:spcAft>
              <a:buNone/>
            </a:pPr>
            <a:r>
              <a:t/>
            </a:r>
            <a:endParaRPr i="1" sz="1400">
              <a:solidFill>
                <a:srgbClr val="0070C0"/>
              </a:solidFill>
            </a:endParaRPr>
          </a:p>
          <a:p>
            <a:pPr indent="0" lvl="0" marL="0" rtl="0" algn="l">
              <a:spcBef>
                <a:spcPts val="0"/>
              </a:spcBef>
              <a:spcAft>
                <a:spcPts val="0"/>
              </a:spcAft>
              <a:buNone/>
            </a:pPr>
            <a:r>
              <a:rPr i="1" lang="en-US" sz="1400">
                <a:solidFill>
                  <a:srgbClr val="0070C0"/>
                </a:solidFill>
              </a:rPr>
              <a:t>[Your GO Team </a:t>
            </a:r>
            <a:r>
              <a:rPr b="1" i="1" lang="en-US" sz="1400">
                <a:solidFill>
                  <a:srgbClr val="0070C0"/>
                </a:solidFill>
              </a:rPr>
              <a:t>MUST</a:t>
            </a:r>
            <a:r>
              <a:rPr i="1" lang="en-US" sz="1400">
                <a:solidFill>
                  <a:srgbClr val="0070C0"/>
                </a:solidFill>
              </a:rPr>
              <a:t> schedule at least 6 business meetings at this time; please refer to </a:t>
            </a:r>
            <a:r>
              <a:rPr b="1" i="1" lang="en-US" sz="1400">
                <a:solidFill>
                  <a:srgbClr val="0070C0"/>
                </a:solidFill>
              </a:rPr>
              <a:t>Meetings-At-A-Glance</a:t>
            </a:r>
            <a:r>
              <a:rPr i="1" lang="en-US" sz="1400">
                <a:solidFill>
                  <a:srgbClr val="0070C0"/>
                </a:solidFill>
              </a:rPr>
              <a:t> for a suggested schedule.]</a:t>
            </a:r>
            <a:endParaRPr sz="1400">
              <a:solidFill>
                <a:srgbClr val="0070C0"/>
              </a:solidFill>
            </a:endParaRPr>
          </a:p>
          <a:p>
            <a:pPr indent="0" lvl="0" marL="0" rtl="0" algn="l">
              <a:spcBef>
                <a:spcPts val="0"/>
              </a:spcBef>
              <a:spcAft>
                <a:spcPts val="0"/>
              </a:spcAft>
              <a:buNone/>
            </a:pPr>
            <a:r>
              <a:t/>
            </a:r>
            <a:endParaRPr b="1" sz="1400"/>
          </a:p>
          <a:p>
            <a:pPr indent="0" lvl="0" marL="0" rtl="0" algn="l">
              <a:spcBef>
                <a:spcPts val="0"/>
              </a:spcBef>
              <a:spcAft>
                <a:spcPts val="0"/>
              </a:spcAft>
              <a:buNone/>
            </a:pPr>
            <a:r>
              <a:rPr b="1" lang="en-US" sz="1400">
                <a:solidFill>
                  <a:srgbClr val="0070C0"/>
                </a:solidFill>
              </a:rPr>
              <a:t>[Note to Chair: </a:t>
            </a:r>
            <a:r>
              <a:rPr b="1" i="1" lang="en-US" sz="1400">
                <a:solidFill>
                  <a:srgbClr val="0070C0"/>
                </a:solidFill>
              </a:rPr>
              <a:t>Your GO Team should plan on 3 meetings for the budget process: </a:t>
            </a:r>
            <a:endParaRPr sz="1400">
              <a:solidFill>
                <a:srgbClr val="0070C0"/>
              </a:solidFill>
            </a:endParaRPr>
          </a:p>
          <a:p>
            <a:pPr indent="0" lvl="0" marL="0" rtl="0" algn="l">
              <a:spcBef>
                <a:spcPts val="0"/>
              </a:spcBef>
              <a:spcAft>
                <a:spcPts val="0"/>
              </a:spcAft>
              <a:buNone/>
            </a:pPr>
            <a:r>
              <a:t/>
            </a:r>
            <a:endParaRPr sz="1400">
              <a:solidFill>
                <a:srgbClr val="0070C0"/>
              </a:solidFill>
            </a:endParaRPr>
          </a:p>
          <a:p>
            <a:pPr indent="0" lvl="0" marL="0" rtl="0" algn="l">
              <a:spcBef>
                <a:spcPts val="0"/>
              </a:spcBef>
              <a:spcAft>
                <a:spcPts val="0"/>
              </a:spcAft>
              <a:buNone/>
            </a:pPr>
            <a:r>
              <a:rPr lang="en-US" sz="1400">
                <a:solidFill>
                  <a:srgbClr val="0070C0"/>
                </a:solidFill>
              </a:rPr>
              <a:t>The </a:t>
            </a:r>
            <a:r>
              <a:rPr b="1" lang="en-US" sz="1400">
                <a:solidFill>
                  <a:srgbClr val="0070C0"/>
                </a:solidFill>
              </a:rPr>
              <a:t>first</a:t>
            </a:r>
            <a:r>
              <a:rPr lang="en-US" sz="1400">
                <a:solidFill>
                  <a:srgbClr val="0070C0"/>
                </a:solidFill>
              </a:rPr>
              <a:t> in late January to early February to review budget allocation;</a:t>
            </a:r>
            <a:endParaRPr/>
          </a:p>
          <a:p>
            <a:pPr indent="0" lvl="0" marL="0" rtl="0" algn="l">
              <a:spcBef>
                <a:spcPts val="0"/>
              </a:spcBef>
              <a:spcAft>
                <a:spcPts val="0"/>
              </a:spcAft>
              <a:buNone/>
            </a:pPr>
            <a:r>
              <a:rPr lang="en-US" sz="1400">
                <a:solidFill>
                  <a:srgbClr val="0070C0"/>
                </a:solidFill>
              </a:rPr>
              <a:t>The </a:t>
            </a:r>
            <a:r>
              <a:rPr b="1" lang="en-US" sz="1400">
                <a:solidFill>
                  <a:srgbClr val="0070C0"/>
                </a:solidFill>
              </a:rPr>
              <a:t>second</a:t>
            </a:r>
            <a:r>
              <a:rPr lang="en-US" sz="1400">
                <a:solidFill>
                  <a:srgbClr val="0070C0"/>
                </a:solidFill>
              </a:rPr>
              <a:t> in early to mid February for draft budget presentation and feedback; and </a:t>
            </a:r>
            <a:endParaRPr/>
          </a:p>
          <a:p>
            <a:pPr indent="0" lvl="0" marL="0" rtl="0" algn="l">
              <a:spcBef>
                <a:spcPts val="0"/>
              </a:spcBef>
              <a:spcAft>
                <a:spcPts val="0"/>
              </a:spcAft>
              <a:buNone/>
            </a:pPr>
            <a:r>
              <a:rPr lang="en-US" sz="1400">
                <a:solidFill>
                  <a:srgbClr val="0070C0"/>
                </a:solidFill>
              </a:rPr>
              <a:t>The </a:t>
            </a:r>
            <a:r>
              <a:rPr b="1" lang="en-US" sz="1400">
                <a:solidFill>
                  <a:srgbClr val="0070C0"/>
                </a:solidFill>
              </a:rPr>
              <a:t>third</a:t>
            </a:r>
            <a:r>
              <a:rPr lang="en-US" sz="1400">
                <a:solidFill>
                  <a:srgbClr val="0070C0"/>
                </a:solidFill>
              </a:rPr>
              <a:t> in early March for budget approval]</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Now that we have determined our calendar, may I have a motion to approve the calendar? A second? All in favor, please raise your hand. All opposed, please raise your hand.  Any abstentions? Please raise your hand. </a:t>
            </a:r>
            <a:endParaRPr/>
          </a:p>
          <a:p>
            <a:pPr indent="0" lvl="0" marL="0" rtl="0" algn="l">
              <a:spcBef>
                <a:spcPts val="0"/>
              </a:spcBef>
              <a:spcAft>
                <a:spcPts val="0"/>
              </a:spcAft>
              <a:buNone/>
            </a:pPr>
            <a:r>
              <a:t/>
            </a:r>
            <a:endParaRPr i="1" sz="1400"/>
          </a:p>
          <a:p>
            <a:pPr indent="0" lvl="0" marL="0" rtl="0" algn="l">
              <a:spcBef>
                <a:spcPts val="0"/>
              </a:spcBef>
              <a:spcAft>
                <a:spcPts val="0"/>
              </a:spcAft>
              <a:buNone/>
            </a:pPr>
            <a:r>
              <a:rPr i="1" lang="en-US" sz="1400">
                <a:solidFill>
                  <a:srgbClr val="0070C0"/>
                </a:solidFill>
              </a:rPr>
              <a:t>[The secretary will note who made the motion, who seconded, and how each member voted and record the meeting dates in the minutes.]</a:t>
            </a:r>
            <a:r>
              <a:rPr lang="en-US" sz="1400">
                <a:solidFill>
                  <a:srgbClr val="0070C0"/>
                </a:solidFill>
              </a:rPr>
              <a:t> </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Please enter these dates into your personal calendars so you do not forget!</a:t>
            </a:r>
            <a:endParaRPr/>
          </a:p>
        </p:txBody>
      </p:sp>
      <p:sp>
        <p:nvSpPr>
          <p:cNvPr id="295" name="Google Shape;295;p15: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6: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6: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We will now move to our next item of business in reviewing and updating or confirming our GO Team’s </a:t>
            </a:r>
            <a:r>
              <a:rPr b="1" lang="en-US" sz="1400"/>
              <a:t>Public Comment Protocol</a:t>
            </a:r>
            <a:r>
              <a:rPr lang="en-US" sz="1400"/>
              <a:t>. Public comment opportunities are available for GO Teams to hear from interested members of the community. </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From Section 3.4 of the GO Team</a:t>
            </a:r>
            <a:r>
              <a:rPr lang="en-US" sz="1400" u="sng"/>
              <a:t> </a:t>
            </a:r>
            <a:r>
              <a:rPr lang="en-US" sz="1400"/>
              <a:t>Handbook:</a:t>
            </a:r>
            <a:endParaRPr/>
          </a:p>
          <a:p>
            <a:pPr indent="-181240" lvl="0" marL="181240" rtl="0" algn="l">
              <a:spcBef>
                <a:spcPts val="0"/>
              </a:spcBef>
              <a:spcAft>
                <a:spcPts val="0"/>
              </a:spcAft>
              <a:buClr>
                <a:schemeClr val="dk1"/>
              </a:buClr>
              <a:buSzPts val="1400"/>
              <a:buFont typeface="Arial"/>
              <a:buChar char="•"/>
            </a:pPr>
            <a:r>
              <a:rPr lang="en-US" sz="1400"/>
              <a:t>Opportunities for public comment </a:t>
            </a:r>
            <a:r>
              <a:rPr b="1" lang="en-US" sz="1400"/>
              <a:t>shall</a:t>
            </a:r>
            <a:r>
              <a:rPr lang="en-US" sz="1400"/>
              <a:t> be provided at least four (4) times in a school/fiscal year and noted on the GO Team’s webpage and meeting agenda;</a:t>
            </a:r>
            <a:endParaRPr/>
          </a:p>
          <a:p>
            <a:pPr indent="-181240" lvl="0" marL="181240" rtl="0" algn="l">
              <a:spcBef>
                <a:spcPts val="0"/>
              </a:spcBef>
              <a:spcAft>
                <a:spcPts val="0"/>
              </a:spcAft>
              <a:buClr>
                <a:schemeClr val="dk1"/>
              </a:buClr>
              <a:buSzPts val="1400"/>
              <a:buFont typeface="Arial"/>
              <a:buChar char="•"/>
            </a:pPr>
            <a:r>
              <a:rPr lang="en-US" sz="1400"/>
              <a:t>GO Team members will </a:t>
            </a:r>
            <a:r>
              <a:rPr b="1" lang="en-US" sz="1400"/>
              <a:t>not</a:t>
            </a:r>
            <a:r>
              <a:rPr lang="en-US" sz="1400"/>
              <a:t> provide responses or engage in direct conversation during public comment;</a:t>
            </a:r>
            <a:endParaRPr/>
          </a:p>
          <a:p>
            <a:pPr indent="-181240" lvl="0" marL="181240" rtl="0" algn="l">
              <a:spcBef>
                <a:spcPts val="0"/>
              </a:spcBef>
              <a:spcAft>
                <a:spcPts val="0"/>
              </a:spcAft>
              <a:buClr>
                <a:schemeClr val="dk1"/>
              </a:buClr>
              <a:buSzPts val="1400"/>
              <a:buFont typeface="Arial"/>
              <a:buChar char="•"/>
            </a:pPr>
            <a:r>
              <a:rPr lang="en-US" sz="1400"/>
              <a:t>Each GO Team will determine a consistent method for receiving public comments and for parents and other citizens to sign up to address the team;</a:t>
            </a:r>
            <a:endParaRPr/>
          </a:p>
          <a:p>
            <a:pPr indent="-181240" lvl="0" marL="181240" rtl="0" algn="l">
              <a:spcBef>
                <a:spcPts val="0"/>
              </a:spcBef>
              <a:spcAft>
                <a:spcPts val="0"/>
              </a:spcAft>
              <a:buClr>
                <a:schemeClr val="dk1"/>
              </a:buClr>
              <a:buSzPts val="1400"/>
              <a:buFont typeface="Arial"/>
              <a:buChar char="•"/>
            </a:pPr>
            <a:r>
              <a:rPr b="1" lang="en-US" sz="1400"/>
              <a:t>At least 20 minutes</a:t>
            </a:r>
            <a:r>
              <a:rPr lang="en-US" sz="1400"/>
              <a:t> of time will be allotted for the public to make comments at meetings where public comment is permitted; and </a:t>
            </a:r>
            <a:endParaRPr/>
          </a:p>
          <a:p>
            <a:pPr indent="-181240" lvl="0" marL="181240" rtl="0" algn="l">
              <a:spcBef>
                <a:spcPts val="0"/>
              </a:spcBef>
              <a:spcAft>
                <a:spcPts val="0"/>
              </a:spcAft>
              <a:buClr>
                <a:schemeClr val="dk1"/>
              </a:buClr>
              <a:buSzPts val="1400"/>
              <a:buFont typeface="Arial"/>
              <a:buChar char="•"/>
            </a:pPr>
            <a:r>
              <a:rPr lang="en-US" sz="1400"/>
              <a:t>The public will receive at least 2 business days’ notice of the Public Comment Protocol. </a:t>
            </a:r>
            <a:endParaRPr/>
          </a:p>
          <a:p>
            <a:pPr indent="0" lvl="0" marL="0" rtl="0" algn="l">
              <a:spcBef>
                <a:spcPts val="0"/>
              </a:spcBef>
              <a:spcAft>
                <a:spcPts val="0"/>
              </a:spcAft>
              <a:buNone/>
            </a:pPr>
            <a:r>
              <a:t/>
            </a:r>
            <a:endParaRPr sz="1400"/>
          </a:p>
        </p:txBody>
      </p:sp>
      <p:sp>
        <p:nvSpPr>
          <p:cNvPr id="312" name="Google Shape;312;p16: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7:notes"/>
          <p:cNvSpPr/>
          <p:nvPr>
            <p:ph idx="2" type="sldImg"/>
          </p:nvPr>
        </p:nvSpPr>
        <p:spPr>
          <a:xfrm>
            <a:off x="2339975" y="76200"/>
            <a:ext cx="2633663" cy="148113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7:notes"/>
          <p:cNvSpPr txBox="1"/>
          <p:nvPr>
            <p:ph idx="1" type="body"/>
          </p:nvPr>
        </p:nvSpPr>
        <p:spPr>
          <a:xfrm>
            <a:off x="152400" y="1557338"/>
            <a:ext cx="7000240" cy="7803001"/>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300"/>
              <a:t>I’m going to walk us through a few key decisions we’ll need to make as a team. As I read each one, feel free to share your thinking so we can come to agreement together. </a:t>
            </a:r>
            <a:endParaRPr/>
          </a:p>
          <a:p>
            <a:pPr indent="0" lvl="0" marL="0" rtl="0" algn="l">
              <a:spcBef>
                <a:spcPts val="0"/>
              </a:spcBef>
              <a:spcAft>
                <a:spcPts val="0"/>
              </a:spcAft>
              <a:buNone/>
            </a:pPr>
            <a:r>
              <a:rPr lang="en-US" sz="1300"/>
              <a:t> </a:t>
            </a:r>
            <a:endParaRPr/>
          </a:p>
          <a:p>
            <a:pPr indent="0" lvl="0" marL="0" rtl="0" algn="l">
              <a:spcBef>
                <a:spcPts val="0"/>
              </a:spcBef>
              <a:spcAft>
                <a:spcPts val="0"/>
              </a:spcAft>
              <a:buNone/>
            </a:pPr>
            <a:r>
              <a:rPr b="1" lang="en-US" sz="1300"/>
              <a:t>First, let’s consider which meetings will allow for public comment. </a:t>
            </a:r>
            <a:r>
              <a:rPr lang="en-US" sz="1300"/>
              <a:t>At a minimum, we are required to offer public comment at </a:t>
            </a:r>
            <a:r>
              <a:rPr b="1" lang="en-US" sz="1300"/>
              <a:t>four business meetings</a:t>
            </a:r>
            <a:r>
              <a:rPr lang="en-US" sz="1300"/>
              <a:t> during the year.  Would this team like to allow public comment at all meetings, every other meeting, or select specific meetings tied to major action items? </a:t>
            </a:r>
            <a:r>
              <a:rPr i="1" lang="en-US" sz="1300">
                <a:solidFill>
                  <a:srgbClr val="0070C0"/>
                </a:solidFill>
              </a:rPr>
              <a:t>[Pause for discussion and capture decision.]</a:t>
            </a:r>
            <a:endParaRPr/>
          </a:p>
          <a:p>
            <a:pPr indent="0" lvl="0" marL="0" rtl="0" algn="l">
              <a:spcBef>
                <a:spcPts val="0"/>
              </a:spcBef>
              <a:spcAft>
                <a:spcPts val="0"/>
              </a:spcAft>
              <a:buNone/>
            </a:pPr>
            <a:r>
              <a:t/>
            </a:r>
            <a:endParaRPr b="1" sz="1300"/>
          </a:p>
          <a:p>
            <a:pPr indent="0" lvl="0" marL="0" rtl="0" algn="l">
              <a:spcBef>
                <a:spcPts val="0"/>
              </a:spcBef>
              <a:spcAft>
                <a:spcPts val="0"/>
              </a:spcAft>
              <a:buNone/>
            </a:pPr>
            <a:r>
              <a:rPr b="1" lang="en-US" sz="1300"/>
              <a:t>Next, how will individuals sign up or let us know they wish to speak?</a:t>
            </a:r>
            <a:endParaRPr sz="1300"/>
          </a:p>
          <a:p>
            <a:pPr indent="0" lvl="0" marL="0" rtl="0" algn="l">
              <a:spcBef>
                <a:spcPts val="0"/>
              </a:spcBef>
              <a:spcAft>
                <a:spcPts val="0"/>
              </a:spcAft>
              <a:buNone/>
            </a:pPr>
            <a:r>
              <a:rPr lang="en-US" sz="1300"/>
              <a:t>This could include options such as an online sign-up form, email a specific person, or sign-up in the meeting. What process feels clear and accessible for our school community? </a:t>
            </a:r>
            <a:r>
              <a:rPr i="1" lang="en-US" sz="1300">
                <a:solidFill>
                  <a:srgbClr val="0070C0"/>
                </a:solidFill>
              </a:rPr>
              <a:t>[Pause for discussion and capture decision.]</a:t>
            </a:r>
            <a:endParaRPr sz="1300"/>
          </a:p>
          <a:p>
            <a:pPr indent="0" lvl="0" marL="0" rtl="0" algn="l">
              <a:spcBef>
                <a:spcPts val="0"/>
              </a:spcBef>
              <a:spcAft>
                <a:spcPts val="0"/>
              </a:spcAft>
              <a:buNone/>
            </a:pPr>
            <a:r>
              <a:t/>
            </a:r>
            <a:endParaRPr b="1" sz="1300"/>
          </a:p>
          <a:p>
            <a:pPr indent="0" lvl="0" marL="0" rtl="0" algn="l">
              <a:spcBef>
                <a:spcPts val="0"/>
              </a:spcBef>
              <a:spcAft>
                <a:spcPts val="0"/>
              </a:spcAft>
              <a:buNone/>
            </a:pPr>
            <a:r>
              <a:rPr b="1" lang="en-US" sz="1300"/>
              <a:t>Building on that, what will be the deadline for signing up to speak?</a:t>
            </a:r>
            <a:endParaRPr sz="1300"/>
          </a:p>
          <a:p>
            <a:pPr indent="0" lvl="0" marL="0" rtl="0" algn="l">
              <a:spcBef>
                <a:spcPts val="0"/>
              </a:spcBef>
              <a:spcAft>
                <a:spcPts val="0"/>
              </a:spcAft>
              <a:buNone/>
            </a:pPr>
            <a:r>
              <a:rPr lang="en-US" sz="1300"/>
              <a:t>For example, will we require sign-up a certain number of hours or days in advance of the meeting? </a:t>
            </a:r>
            <a:r>
              <a:rPr i="1" lang="en-US" sz="1300">
                <a:solidFill>
                  <a:srgbClr val="0070C0"/>
                </a:solidFill>
              </a:rPr>
              <a:t>[Pause for discussion and capture decision.] </a:t>
            </a:r>
            <a:endParaRPr/>
          </a:p>
          <a:p>
            <a:pPr indent="0" lvl="0" marL="0" rtl="0" algn="l">
              <a:spcBef>
                <a:spcPts val="0"/>
              </a:spcBef>
              <a:spcAft>
                <a:spcPts val="0"/>
              </a:spcAft>
              <a:buNone/>
            </a:pPr>
            <a:r>
              <a:t/>
            </a:r>
            <a:endParaRPr i="1" sz="1300">
              <a:solidFill>
                <a:srgbClr val="0070C0"/>
              </a:solidFill>
            </a:endParaRPr>
          </a:p>
          <a:p>
            <a:pPr indent="0" lvl="0" marL="0" rtl="0" algn="l">
              <a:spcBef>
                <a:spcPts val="0"/>
              </a:spcBef>
              <a:spcAft>
                <a:spcPts val="0"/>
              </a:spcAft>
              <a:buNone/>
            </a:pPr>
            <a:r>
              <a:rPr b="1" lang="en-US" sz="1300"/>
              <a:t>Now let’s talk about timing.</a:t>
            </a:r>
            <a:endParaRPr/>
          </a:p>
          <a:p>
            <a:pPr indent="0" lvl="0" marL="0" rtl="0" algn="l">
              <a:spcBef>
                <a:spcPts val="0"/>
              </a:spcBef>
              <a:spcAft>
                <a:spcPts val="0"/>
              </a:spcAft>
              <a:buNone/>
            </a:pPr>
            <a:r>
              <a:rPr lang="en-US" sz="1300"/>
              <a:t>How much time will each speaker have to provide their comments? We want to ensure fairness while also allowing enough time for meaningful input. </a:t>
            </a:r>
            <a:r>
              <a:rPr i="1" lang="en-US" sz="1300">
                <a:solidFill>
                  <a:srgbClr val="0070C0"/>
                </a:solidFill>
              </a:rPr>
              <a:t>[Pause for discussion and capture decision.] </a:t>
            </a:r>
            <a:endParaRPr/>
          </a:p>
          <a:p>
            <a:pPr indent="0" lvl="0" marL="0" rtl="0" algn="l">
              <a:spcBef>
                <a:spcPts val="0"/>
              </a:spcBef>
              <a:spcAft>
                <a:spcPts val="0"/>
              </a:spcAft>
              <a:buNone/>
            </a:pPr>
            <a:r>
              <a:t/>
            </a:r>
            <a:endParaRPr i="1" sz="1300">
              <a:solidFill>
                <a:srgbClr val="0070C0"/>
              </a:solidFill>
            </a:endParaRPr>
          </a:p>
          <a:p>
            <a:pPr indent="0" lvl="0" marL="0" rtl="0" algn="l">
              <a:spcBef>
                <a:spcPts val="0"/>
              </a:spcBef>
              <a:spcAft>
                <a:spcPts val="0"/>
              </a:spcAft>
              <a:buNone/>
            </a:pPr>
            <a:r>
              <a:rPr lang="en-US" sz="1300"/>
              <a:t>Related to that, </a:t>
            </a:r>
            <a:r>
              <a:rPr b="1" lang="en-US" sz="1300"/>
              <a:t>when during the meeting will we hold our public comment period? </a:t>
            </a:r>
            <a:r>
              <a:rPr lang="en-US" sz="1300"/>
              <a:t>Will it be at the beginning, at the end, or split across different points in the agenda? </a:t>
            </a:r>
            <a:r>
              <a:rPr i="1" lang="en-US" sz="1300">
                <a:solidFill>
                  <a:srgbClr val="0070C0"/>
                </a:solidFill>
              </a:rPr>
              <a:t>[Pause for discussion and capture decision.] </a:t>
            </a:r>
            <a:endParaRPr/>
          </a:p>
          <a:p>
            <a:pPr indent="0" lvl="0" marL="0" rtl="0" algn="l">
              <a:spcBef>
                <a:spcPts val="0"/>
              </a:spcBef>
              <a:spcAft>
                <a:spcPts val="0"/>
              </a:spcAft>
              <a:buNone/>
            </a:pPr>
            <a:r>
              <a:t/>
            </a:r>
            <a:endParaRPr i="1" sz="1300">
              <a:solidFill>
                <a:srgbClr val="0070C0"/>
              </a:solidFill>
            </a:endParaRPr>
          </a:p>
          <a:p>
            <a:pPr indent="0" lvl="0" marL="0" rtl="0" algn="l">
              <a:spcBef>
                <a:spcPts val="0"/>
              </a:spcBef>
              <a:spcAft>
                <a:spcPts val="0"/>
              </a:spcAft>
              <a:buNone/>
            </a:pPr>
            <a:r>
              <a:rPr b="1" lang="en-US" sz="1300"/>
              <a:t>Finally, is there anything else we’d like to include in our public comment protocol?</a:t>
            </a:r>
            <a:endParaRPr/>
          </a:p>
          <a:p>
            <a:pPr indent="0" lvl="0" marL="0" rtl="0" algn="l">
              <a:spcBef>
                <a:spcPts val="0"/>
              </a:spcBef>
              <a:spcAft>
                <a:spcPts val="0"/>
              </a:spcAft>
              <a:buNone/>
            </a:pPr>
            <a:r>
              <a:rPr lang="en-US" sz="1300"/>
              <a:t>For example, this could be additional expectations for conduct, how we communicate that the GO Team listens without responding during public comment, or how follow-up may occur outside of the meeting. </a:t>
            </a:r>
            <a:r>
              <a:rPr i="1" lang="en-US" sz="1300">
                <a:solidFill>
                  <a:srgbClr val="0070C0"/>
                </a:solidFill>
              </a:rPr>
              <a:t>[Pause for discussion and capture decision.] </a:t>
            </a:r>
            <a:r>
              <a:rPr lang="en-US" sz="1300"/>
              <a:t> </a:t>
            </a:r>
            <a:endParaRPr/>
          </a:p>
          <a:p>
            <a:pPr indent="0" lvl="0" marL="0" rtl="0" algn="l">
              <a:spcBef>
                <a:spcPts val="0"/>
              </a:spcBef>
              <a:spcAft>
                <a:spcPts val="0"/>
              </a:spcAft>
              <a:buNone/>
            </a:pPr>
            <a:r>
              <a:t/>
            </a:r>
            <a:endParaRPr sz="1300"/>
          </a:p>
          <a:p>
            <a:pPr indent="0" lvl="0" marL="0" rtl="0" algn="l">
              <a:spcBef>
                <a:spcPts val="0"/>
              </a:spcBef>
              <a:spcAft>
                <a:spcPts val="0"/>
              </a:spcAft>
              <a:buNone/>
            </a:pPr>
            <a:r>
              <a:rPr lang="en-US" sz="1300"/>
              <a:t>Thank you for that discussion. Based on what we’ve outlined, we now have the components needed to establish our Public Comment Protocol.</a:t>
            </a:r>
            <a:endParaRPr/>
          </a:p>
          <a:p>
            <a:pPr indent="0" lvl="0" marL="0" rtl="0" algn="l">
              <a:spcBef>
                <a:spcPts val="0"/>
              </a:spcBef>
              <a:spcAft>
                <a:spcPts val="0"/>
              </a:spcAft>
              <a:buNone/>
            </a:pPr>
            <a:r>
              <a:rPr lang="en-US" sz="1300"/>
              <a:t> </a:t>
            </a:r>
            <a:endParaRPr/>
          </a:p>
          <a:p>
            <a:pPr indent="0" lvl="0" marL="0" rtl="0" algn="l">
              <a:spcBef>
                <a:spcPts val="0"/>
              </a:spcBef>
              <a:spcAft>
                <a:spcPts val="0"/>
              </a:spcAft>
              <a:buNone/>
            </a:pPr>
            <a:r>
              <a:rPr lang="en-US" sz="1300"/>
              <a:t>May I have a motion to adopt this Public Comment Protocol? A second? All in favor, please say aye or raise your hand. All opposed, please say nay or raise your hand.  Any abstentions? Please say abstain or raise your hand. </a:t>
            </a:r>
            <a:r>
              <a:rPr i="1" lang="en-US" sz="1300">
                <a:solidFill>
                  <a:srgbClr val="0070C0"/>
                </a:solidFill>
              </a:rPr>
              <a:t>[The secretary will note who made the motion, who seconded, and how each member voted in the minutes. The secretary will also record the approved Public Comment format in the minutes.]</a:t>
            </a:r>
            <a:endParaRPr/>
          </a:p>
          <a:p>
            <a:pPr indent="0" lvl="0" marL="0" rtl="0" algn="l">
              <a:spcBef>
                <a:spcPts val="0"/>
              </a:spcBef>
              <a:spcAft>
                <a:spcPts val="0"/>
              </a:spcAft>
              <a:buNone/>
            </a:pPr>
            <a:r>
              <a:t/>
            </a:r>
            <a:endParaRPr/>
          </a:p>
        </p:txBody>
      </p:sp>
      <p:sp>
        <p:nvSpPr>
          <p:cNvPr id="329" name="Google Shape;329;p17: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8: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18: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Now we will determine our </a:t>
            </a:r>
            <a:r>
              <a:rPr b="1" lang="en-US" sz="1400"/>
              <a:t>GO Team Meeting Norms</a:t>
            </a:r>
            <a:r>
              <a:rPr lang="en-US" sz="1400"/>
              <a:t>. We’ll begin by reviewing the initial GO Team Meeting Norms. </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Does anyone have any changes to these norms? </a:t>
            </a:r>
            <a:r>
              <a:rPr i="1" lang="en-US" sz="1400">
                <a:solidFill>
                  <a:srgbClr val="0070C0"/>
                </a:solidFill>
              </a:rPr>
              <a:t>[</a:t>
            </a:r>
            <a:r>
              <a:rPr b="1" i="1" lang="en-US" sz="1400">
                <a:solidFill>
                  <a:srgbClr val="0070C0"/>
                </a:solidFill>
              </a:rPr>
              <a:t>NOTE</a:t>
            </a:r>
            <a:r>
              <a:rPr i="1" lang="en-US" sz="1400">
                <a:solidFill>
                  <a:srgbClr val="0070C0"/>
                </a:solidFill>
              </a:rPr>
              <a:t>: Your GO Team may vote to leave the Norms unchanged.]</a:t>
            </a:r>
            <a:endParaRPr/>
          </a:p>
          <a:p>
            <a:pPr indent="0" lvl="0" marL="0" rtl="0" algn="l">
              <a:spcBef>
                <a:spcPts val="0"/>
              </a:spcBef>
              <a:spcAft>
                <a:spcPts val="0"/>
              </a:spcAft>
              <a:buNone/>
            </a:pPr>
            <a:r>
              <a:t/>
            </a:r>
            <a:endParaRPr sz="1400">
              <a:solidFill>
                <a:srgbClr val="0070C0"/>
              </a:solidFill>
            </a:endParaRPr>
          </a:p>
          <a:p>
            <a:pPr indent="0" lvl="0" marL="0" rtl="0" algn="l">
              <a:spcBef>
                <a:spcPts val="0"/>
              </a:spcBef>
              <a:spcAft>
                <a:spcPts val="0"/>
              </a:spcAft>
              <a:buNone/>
            </a:pPr>
            <a:r>
              <a:rPr i="1" lang="en-US" sz="1400">
                <a:solidFill>
                  <a:srgbClr val="0070C0"/>
                </a:solidFill>
              </a:rPr>
              <a:t>[Once discussion has completed:]</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May I have a motion to adopt these Norms for our GO Team? A second? All in favor, please say aye or raise your hand. All opposed, please say nay or raise your hand.  Any abstentions? Please say abstain or raise your hand.</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solidFill>
                  <a:srgbClr val="0070C0"/>
                </a:solidFill>
              </a:rPr>
              <a:t> </a:t>
            </a:r>
            <a:r>
              <a:rPr i="1" lang="en-US" sz="1400">
                <a:solidFill>
                  <a:srgbClr val="0070C0"/>
                </a:solidFill>
              </a:rPr>
              <a:t>[The secretary will note who made the motion, who seconded, and how each member voted and record the Meeting Norms in the minutes.]</a:t>
            </a:r>
            <a:endParaRPr sz="1400">
              <a:solidFill>
                <a:srgbClr val="0070C0"/>
              </a:solidFill>
            </a:endParaRPr>
          </a:p>
          <a:p>
            <a:pPr indent="0" lvl="0" marL="0" rtl="0" algn="l">
              <a:spcBef>
                <a:spcPts val="0"/>
              </a:spcBef>
              <a:spcAft>
                <a:spcPts val="0"/>
              </a:spcAft>
              <a:buNone/>
            </a:pPr>
            <a:r>
              <a:rPr i="1" lang="en-US" sz="1400">
                <a:solidFill>
                  <a:srgbClr val="0070C0"/>
                </a:solidFill>
              </a:rPr>
              <a:t> </a:t>
            </a:r>
            <a:endParaRPr sz="1400">
              <a:solidFill>
                <a:srgbClr val="0070C0"/>
              </a:solidFill>
            </a:endParaRPr>
          </a:p>
          <a:p>
            <a:pPr indent="0" lvl="0" marL="0" rtl="0" algn="l">
              <a:spcBef>
                <a:spcPts val="0"/>
              </a:spcBef>
              <a:spcAft>
                <a:spcPts val="0"/>
              </a:spcAft>
              <a:buNone/>
            </a:pPr>
            <a:r>
              <a:t/>
            </a:r>
            <a:endParaRPr sz="1400"/>
          </a:p>
        </p:txBody>
      </p:sp>
      <p:sp>
        <p:nvSpPr>
          <p:cNvPr id="341" name="Google Shape;341;p18: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9: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19: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We will now move to the </a:t>
            </a:r>
            <a:r>
              <a:rPr b="1" lang="en-US" sz="1400"/>
              <a:t>Discussion Items</a:t>
            </a:r>
            <a:r>
              <a:rPr lang="en-US" sz="1400"/>
              <a:t> on our agenda.</a:t>
            </a:r>
            <a:endParaRPr/>
          </a:p>
          <a:p>
            <a:pPr indent="0" lvl="0" marL="0" rtl="0" algn="l">
              <a:spcBef>
                <a:spcPts val="0"/>
              </a:spcBef>
              <a:spcAft>
                <a:spcPts val="0"/>
              </a:spcAft>
              <a:buNone/>
            </a:pPr>
            <a:r>
              <a:rPr lang="en-US" sz="1400"/>
              <a:t> </a:t>
            </a:r>
            <a:endParaRPr/>
          </a:p>
          <a:p>
            <a:pPr indent="0" lvl="0" marL="0" rtl="0" algn="l">
              <a:spcBef>
                <a:spcPts val="0"/>
              </a:spcBef>
              <a:spcAft>
                <a:spcPts val="0"/>
              </a:spcAft>
              <a:buNone/>
            </a:pPr>
            <a:r>
              <a:t/>
            </a:r>
            <a:endParaRPr sz="1400"/>
          </a:p>
        </p:txBody>
      </p:sp>
      <p:sp>
        <p:nvSpPr>
          <p:cNvPr id="357" name="Google Shape;357;p19: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0: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20: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sz="1400"/>
              <a:t>Next, we’re going to discuss stakeholder engagement.  As a charter system, the decisions the GO Team makes shapes our school’s future — and the best decisions come from hearing </a:t>
            </a:r>
            <a:r>
              <a:rPr lang="en-US" sz="1400">
                <a:solidFill>
                  <a:schemeClr val="dk1"/>
                </a:solidFill>
                <a:latin typeface="Trebuchet MS"/>
                <a:ea typeface="Trebuchet MS"/>
                <a:cs typeface="Trebuchet MS"/>
                <a:sym typeface="Trebuchet MS"/>
              </a:rPr>
              <a:t>the diverse voices within our school community.</a:t>
            </a:r>
            <a:r>
              <a:rPr lang="en-US" sz="1400"/>
              <a:t>.</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When we bring families, students, staff, and our community into the work—not just into the audience—we get stronger ideas, better outcomes, and a shared vision we can all stand behind.</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75" name="Google Shape;375;p20: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781e9d13d_0_0:notes"/>
          <p:cNvSpPr/>
          <p:nvPr>
            <p:ph idx="2" type="sldImg"/>
          </p:nvPr>
        </p:nvSpPr>
        <p:spPr>
          <a:xfrm>
            <a:off x="1377950" y="109538"/>
            <a:ext cx="4640400" cy="2610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781e9d13d_0_0:notes"/>
          <p:cNvSpPr txBox="1"/>
          <p:nvPr>
            <p:ph idx="1" type="body"/>
          </p:nvPr>
        </p:nvSpPr>
        <p:spPr>
          <a:xfrm>
            <a:off x="243840" y="2800351"/>
            <a:ext cx="6908700" cy="656010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99" name="Google Shape;99;g3f781e9d13d_0_0:notes"/>
          <p:cNvSpPr txBox="1"/>
          <p:nvPr>
            <p:ph idx="12" type="sldNum"/>
          </p:nvPr>
        </p:nvSpPr>
        <p:spPr>
          <a:xfrm>
            <a:off x="4143587" y="9119474"/>
            <a:ext cx="3169800" cy="481800"/>
          </a:xfrm>
          <a:prstGeom prst="rect">
            <a:avLst/>
          </a:prstGeom>
        </p:spPr>
        <p:txBody>
          <a:bodyPr anchorCtr="0" anchor="b" bIns="48325" lIns="96650" spcFirstLastPara="1" rIns="96650" wrap="square" tIns="48325">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1: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21: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sz="1400"/>
              <a:t>Here’s the challenge: We’re going to look at four groups—Families, Students, Staff, and Community.</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For each one, we’ll answer three questions:</a:t>
            </a:r>
            <a:endParaRPr/>
          </a:p>
          <a:p>
            <a:pPr indent="0" lvl="0" marL="0" rtl="0" algn="l">
              <a:spcBef>
                <a:spcPts val="0"/>
              </a:spcBef>
              <a:spcAft>
                <a:spcPts val="0"/>
              </a:spcAft>
              <a:buNone/>
            </a:pPr>
            <a:br>
              <a:rPr lang="en-US" sz="1400"/>
            </a:br>
            <a:r>
              <a:rPr b="1" lang="en-US" sz="1400"/>
              <a:t>INFORM</a:t>
            </a:r>
            <a:r>
              <a:rPr lang="en-US" sz="1400"/>
              <a:t> – What’s a fun or unexpected way to keep them in the loop?</a:t>
            </a:r>
            <a:br>
              <a:rPr lang="en-US" sz="1400"/>
            </a:br>
            <a:r>
              <a:rPr b="1" lang="en-US" sz="1400"/>
              <a:t>INPUT</a:t>
            </a:r>
            <a:r>
              <a:rPr lang="en-US" sz="1400"/>
              <a:t> – What’s a meaningful way to get their ideas or feedback?</a:t>
            </a:r>
            <a:br>
              <a:rPr lang="en-US" sz="1400"/>
            </a:br>
            <a:r>
              <a:rPr b="1" lang="en-US" sz="1400"/>
              <a:t>INVITE</a:t>
            </a:r>
            <a:r>
              <a:rPr lang="en-US" sz="1400"/>
              <a:t> – How can we bring them into the </a:t>
            </a:r>
            <a:r>
              <a:rPr i="1" lang="en-US" sz="1400"/>
              <a:t>work</a:t>
            </a:r>
            <a:r>
              <a:rPr lang="en-US" sz="1400"/>
              <a:t>, not just the audience?</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Let’s get creative, get specific, and push past the usual answers.</a:t>
            </a:r>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a:p>
        </p:txBody>
      </p:sp>
      <p:sp>
        <p:nvSpPr>
          <p:cNvPr id="391" name="Google Shape;391;p21: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f74acf52f0_0_477: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3f74acf52f0_0_477: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a:t>Here’s the challenge: We’re going to look at four groups—Families, Students, Staff, and Community.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each one, we’ll answer three questions:</a:t>
            </a:r>
            <a:endParaRPr/>
          </a:p>
          <a:p>
            <a:pPr indent="0" lvl="0" marL="0" rtl="0" algn="l">
              <a:spcBef>
                <a:spcPts val="0"/>
              </a:spcBef>
              <a:spcAft>
                <a:spcPts val="0"/>
              </a:spcAft>
              <a:buNone/>
            </a:pPr>
            <a:br>
              <a:rPr lang="en-US"/>
            </a:br>
            <a:r>
              <a:rPr b="1" lang="en-US"/>
              <a:t>INFORM</a:t>
            </a:r>
            <a:r>
              <a:rPr lang="en-US"/>
              <a:t> – What’s a fun or unexpected way to keep them in the loop?</a:t>
            </a:r>
            <a:br>
              <a:rPr lang="en-US"/>
            </a:br>
            <a:r>
              <a:rPr b="1" lang="en-US"/>
              <a:t>INPUT</a:t>
            </a:r>
            <a:r>
              <a:rPr lang="en-US"/>
              <a:t> – What’s a meaningful way to get their ideas or feedback?</a:t>
            </a:r>
            <a:br>
              <a:rPr lang="en-US"/>
            </a:br>
            <a:r>
              <a:rPr b="1" lang="en-US"/>
              <a:t>INVITE</a:t>
            </a:r>
            <a:r>
              <a:rPr lang="en-US"/>
              <a:t> – How can we bring them into the </a:t>
            </a:r>
            <a:r>
              <a:rPr i="1" lang="en-US"/>
              <a:t>work</a:t>
            </a:r>
            <a:r>
              <a:rPr lang="en-US"/>
              <a:t>, not just the audience?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Let’s get creative, get specific, and push past the usual answers</a:t>
            </a:r>
            <a:endParaRPr/>
          </a:p>
          <a:p>
            <a:pPr indent="0" lvl="0" marL="0" rtl="0" algn="l">
              <a:spcBef>
                <a:spcPts val="0"/>
              </a:spcBef>
              <a:spcAft>
                <a:spcPts val="0"/>
              </a:spcAft>
              <a:buNone/>
            </a:pPr>
            <a:r>
              <a:t/>
            </a:r>
            <a:endParaRPr/>
          </a:p>
        </p:txBody>
      </p:sp>
      <p:sp>
        <p:nvSpPr>
          <p:cNvPr id="407" name="Google Shape;407;g3f74acf52f0_0_477: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4: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24: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We will now move on to </a:t>
            </a:r>
            <a:r>
              <a:rPr b="1" lang="en-US" sz="1400"/>
              <a:t>Information Items</a:t>
            </a:r>
            <a:r>
              <a:rPr lang="en-US" sz="1400"/>
              <a:t>; first is the</a:t>
            </a:r>
            <a:r>
              <a:rPr b="1" lang="en-US" sz="1400"/>
              <a:t> Principal’s Update.</a:t>
            </a:r>
            <a:endParaRPr sz="1400"/>
          </a:p>
          <a:p>
            <a:pPr indent="0" lvl="0" marL="0" rtl="0" algn="l">
              <a:spcBef>
                <a:spcPts val="0"/>
              </a:spcBef>
              <a:spcAft>
                <a:spcPts val="0"/>
              </a:spcAft>
              <a:buNone/>
            </a:pPr>
            <a:r>
              <a:rPr lang="en-US" sz="1400"/>
              <a:t> </a:t>
            </a:r>
            <a:endParaRPr/>
          </a:p>
          <a:p>
            <a:pPr indent="0" lvl="0" marL="0" rtl="0" algn="l">
              <a:spcBef>
                <a:spcPts val="0"/>
              </a:spcBef>
              <a:spcAft>
                <a:spcPts val="0"/>
              </a:spcAft>
              <a:buNone/>
            </a:pPr>
            <a:r>
              <a:t/>
            </a:r>
            <a:endParaRPr sz="1400"/>
          </a:p>
        </p:txBody>
      </p:sp>
      <p:sp>
        <p:nvSpPr>
          <p:cNvPr id="417" name="Google Shape;417;p24: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f74acf52f0_0_562: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3f74acf52f0_0_562: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a:p>
        </p:txBody>
      </p:sp>
      <p:sp>
        <p:nvSpPr>
          <p:cNvPr id="435" name="Google Shape;435;g3f74acf52f0_0_562: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5: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25: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t/>
            </a:r>
            <a:endParaRPr/>
          </a:p>
        </p:txBody>
      </p:sp>
      <p:sp>
        <p:nvSpPr>
          <p:cNvPr id="451" name="Google Shape;451;p25: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7: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27: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b="1" sz="1400"/>
          </a:p>
          <a:p>
            <a:pPr indent="0" lvl="0" marL="0" rtl="0" algn="l">
              <a:spcBef>
                <a:spcPts val="0"/>
              </a:spcBef>
              <a:spcAft>
                <a:spcPts val="0"/>
              </a:spcAft>
              <a:buNone/>
            </a:pPr>
            <a:r>
              <a:rPr b="1" lang="en-US" sz="1400"/>
              <a:t>Principals:  </a:t>
            </a:r>
            <a:r>
              <a:rPr b="0" lang="en-US" sz="1400"/>
              <a:t>Please review the </a:t>
            </a:r>
            <a:r>
              <a:rPr b="1" lang="en-US" sz="1400"/>
              <a:t>DISTRICT’s</a:t>
            </a:r>
            <a:r>
              <a:rPr b="0" lang="en-US" sz="1400"/>
              <a:t> Personal Electronic Device Policy.  </a:t>
            </a:r>
            <a:r>
              <a:rPr i="1" lang="en-US" sz="1400">
                <a:solidFill>
                  <a:srgbClr val="0070C0"/>
                </a:solidFill>
              </a:rPr>
              <a:t>[</a:t>
            </a:r>
            <a:r>
              <a:rPr b="0" i="1" lang="en-US" sz="1400">
                <a:solidFill>
                  <a:srgbClr val="0070C0"/>
                </a:solidFill>
              </a:rPr>
              <a:t>on the next slide, you will speak to how implementation looks in your school</a:t>
            </a:r>
            <a:r>
              <a:rPr lang="en-US" sz="1400">
                <a:solidFill>
                  <a:srgbClr val="0070C0"/>
                </a:solidFill>
              </a:rPr>
              <a:t>]</a:t>
            </a:r>
            <a:endParaRPr b="1" sz="1400">
              <a:solidFill>
                <a:srgbClr val="0070C0"/>
              </a:solidFill>
            </a:endParaRPr>
          </a:p>
        </p:txBody>
      </p:sp>
      <p:sp>
        <p:nvSpPr>
          <p:cNvPr id="468" name="Google Shape;468;p27: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f75f8f4726_1_18:notes"/>
          <p:cNvSpPr txBox="1"/>
          <p:nvPr>
            <p:ph idx="1" type="body"/>
          </p:nvPr>
        </p:nvSpPr>
        <p:spPr>
          <a:xfrm>
            <a:off x="731520" y="4560570"/>
            <a:ext cx="5852100" cy="4320600"/>
          </a:xfrm>
          <a:prstGeom prst="rect">
            <a:avLst/>
          </a:prstGeom>
        </p:spPr>
        <p:txBody>
          <a:bodyPr anchorCtr="0" anchor="t" bIns="48325" lIns="96650" spcFirstLastPara="1" rIns="96650" wrap="square" tIns="48325">
            <a:noAutofit/>
          </a:bodyPr>
          <a:lstStyle/>
          <a:p>
            <a:pPr indent="0" lvl="0" marL="0" rtl="0" algn="l">
              <a:spcBef>
                <a:spcPts val="0"/>
              </a:spcBef>
              <a:spcAft>
                <a:spcPts val="0"/>
              </a:spcAft>
              <a:buNone/>
            </a:pPr>
            <a:r>
              <a:rPr lang="en-US"/>
              <a:t>Briefly discuss technology and the role it plays within your classroom.  Be sure to familiarlize yourself with your grade level technology minutes</a:t>
            </a:r>
            <a:endParaRPr/>
          </a:p>
        </p:txBody>
      </p:sp>
      <p:sp>
        <p:nvSpPr>
          <p:cNvPr id="486" name="Google Shape;486;g3f75f8f4726_1_18:notes"/>
          <p:cNvSpPr/>
          <p:nvPr>
            <p:ph idx="2" type="sldImg"/>
          </p:nvPr>
        </p:nvSpPr>
        <p:spPr>
          <a:xfrm>
            <a:off x="1219375" y="720090"/>
            <a:ext cx="4877400" cy="3600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30: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30: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Does anyone have any announcements? </a:t>
            </a:r>
            <a:r>
              <a:rPr i="1" lang="en-US" sz="1400">
                <a:solidFill>
                  <a:srgbClr val="0070C0"/>
                </a:solidFill>
              </a:rPr>
              <a:t>[Permit GO Team members to provide announcements, as appropriate.]</a:t>
            </a:r>
            <a:endParaRPr sz="1400">
              <a:solidFill>
                <a:srgbClr val="0070C0"/>
              </a:solidFill>
            </a:endParaRPr>
          </a:p>
          <a:p>
            <a:pPr indent="0" lvl="0" marL="0" rtl="0" algn="l">
              <a:spcBef>
                <a:spcPts val="0"/>
              </a:spcBef>
              <a:spcAft>
                <a:spcPts val="0"/>
              </a:spcAft>
              <a:buNone/>
            </a:pPr>
            <a:r>
              <a:rPr i="1" lang="en-US" sz="1400"/>
              <a:t> </a:t>
            </a:r>
            <a:endParaRPr sz="1400"/>
          </a:p>
          <a:p>
            <a:pPr indent="0" lvl="0" marL="0" rtl="0" algn="l">
              <a:spcBef>
                <a:spcPts val="0"/>
              </a:spcBef>
              <a:spcAft>
                <a:spcPts val="0"/>
              </a:spcAft>
              <a:buNone/>
            </a:pPr>
            <a:r>
              <a:t/>
            </a:r>
            <a:endParaRPr sz="1400"/>
          </a:p>
        </p:txBody>
      </p:sp>
      <p:sp>
        <p:nvSpPr>
          <p:cNvPr id="501" name="Google Shape;501;p30: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31: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p31: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solidFill>
                <a:schemeClr val="dk1"/>
              </a:solidFill>
              <a:latin typeface="Arial"/>
              <a:ea typeface="Arial"/>
              <a:cs typeface="Arial"/>
              <a:sym typeface="Arial"/>
            </a:endParaRPr>
          </a:p>
          <a:p>
            <a:pPr indent="0" lvl="0" marL="0" rtl="0" algn="l">
              <a:spcBef>
                <a:spcPts val="0"/>
              </a:spcBef>
              <a:spcAft>
                <a:spcPts val="0"/>
              </a:spcAft>
              <a:buNone/>
            </a:pPr>
            <a:r>
              <a:rPr lang="en-US" sz="1400">
                <a:solidFill>
                  <a:schemeClr val="dk1"/>
                </a:solidFill>
                <a:latin typeface="Arial"/>
                <a:ea typeface="Arial"/>
                <a:cs typeface="Arial"/>
                <a:sym typeface="Arial"/>
              </a:rPr>
              <a:t>The GO Team Office would like to remind all GO Team members that they </a:t>
            </a:r>
            <a:r>
              <a:rPr b="1" lang="en-US" sz="1400">
                <a:solidFill>
                  <a:schemeClr val="dk1"/>
                </a:solidFill>
                <a:latin typeface="Arial"/>
                <a:ea typeface="Arial"/>
                <a:cs typeface="Arial"/>
                <a:sym typeface="Arial"/>
              </a:rPr>
              <a:t>are required to complete orientation within one year of joining the team and must be renewed it every four years.</a:t>
            </a:r>
            <a:endParaRPr/>
          </a:p>
          <a:p>
            <a:pPr indent="0" lvl="0" marL="0" rtl="0" algn="l">
              <a:spcBef>
                <a:spcPts val="0"/>
              </a:spcBef>
              <a:spcAft>
                <a:spcPts val="0"/>
              </a:spcAft>
              <a:buNone/>
            </a:pPr>
            <a:r>
              <a:t/>
            </a:r>
            <a:endParaRPr sz="1400">
              <a:solidFill>
                <a:schemeClr val="dk1"/>
              </a:solidFill>
              <a:latin typeface="Arial"/>
              <a:ea typeface="Arial"/>
              <a:cs typeface="Arial"/>
              <a:sym typeface="Arial"/>
            </a:endParaRPr>
          </a:p>
          <a:p>
            <a:pPr indent="0" lvl="0" marL="0" rtl="0" algn="l">
              <a:spcBef>
                <a:spcPts val="0"/>
              </a:spcBef>
              <a:spcAft>
                <a:spcPts val="0"/>
              </a:spcAft>
              <a:buNone/>
            </a:pPr>
            <a:r>
              <a:rPr b="1" lang="en-US" sz="1400">
                <a:solidFill>
                  <a:schemeClr val="dk1"/>
                </a:solidFill>
                <a:latin typeface="Arial"/>
                <a:ea typeface="Arial"/>
                <a:cs typeface="Arial"/>
                <a:sym typeface="Arial"/>
              </a:rPr>
              <a:t>Failure to complete the orientation training will result in removal from the GO Team</a:t>
            </a:r>
            <a:r>
              <a:rPr lang="en-US" sz="1400">
                <a:solidFill>
                  <a:schemeClr val="dk1"/>
                </a:solidFill>
                <a:latin typeface="Arial"/>
                <a:ea typeface="Arial"/>
                <a:cs typeface="Arial"/>
                <a:sym typeface="Arial"/>
              </a:rPr>
              <a:t>. </a:t>
            </a:r>
            <a:endParaRPr/>
          </a:p>
          <a:p>
            <a:pPr indent="0" lvl="0" marL="0" rtl="0" algn="l">
              <a:spcBef>
                <a:spcPts val="0"/>
              </a:spcBef>
              <a:spcAft>
                <a:spcPts val="0"/>
              </a:spcAft>
              <a:buNone/>
            </a:pPr>
            <a:r>
              <a:t/>
            </a:r>
            <a:endParaRPr sz="1400">
              <a:solidFill>
                <a:schemeClr val="dk1"/>
              </a:solidFill>
              <a:latin typeface="Arial"/>
              <a:ea typeface="Arial"/>
              <a:cs typeface="Arial"/>
              <a:sym typeface="Arial"/>
            </a:endParaRPr>
          </a:p>
          <a:p>
            <a:pPr indent="0" lvl="0" marL="0" rtl="0" algn="l">
              <a:spcBef>
                <a:spcPts val="0"/>
              </a:spcBef>
              <a:spcAft>
                <a:spcPts val="0"/>
              </a:spcAft>
              <a:buNone/>
            </a:pPr>
            <a:r>
              <a:rPr lang="en-US" sz="1400">
                <a:solidFill>
                  <a:schemeClr val="dk1"/>
                </a:solidFill>
                <a:latin typeface="Arial"/>
                <a:ea typeface="Arial"/>
                <a:cs typeface="Arial"/>
                <a:sym typeface="Arial"/>
              </a:rPr>
              <a:t>Please contact them if you have any questions.</a:t>
            </a:r>
            <a:endParaRPr/>
          </a:p>
          <a:p>
            <a:pPr indent="0" lvl="0" marL="0" rtl="0" algn="l">
              <a:spcBef>
                <a:spcPts val="0"/>
              </a:spcBef>
              <a:spcAft>
                <a:spcPts val="0"/>
              </a:spcAft>
              <a:buNone/>
            </a:pPr>
            <a:r>
              <a:rPr lang="en-US" sz="1300"/>
              <a:t> </a:t>
            </a:r>
            <a:endParaRPr/>
          </a:p>
        </p:txBody>
      </p:sp>
      <p:sp>
        <p:nvSpPr>
          <p:cNvPr id="519" name="Google Shape;519;p31: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32: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32: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400"/>
              <a:t>We have reached the end of our agenda.</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Is there any additional business at this time?</a:t>
            </a:r>
            <a:r>
              <a:rPr i="1" lang="en-US" sz="1400"/>
              <a:t> </a:t>
            </a:r>
            <a:endParaRPr/>
          </a:p>
          <a:p>
            <a:pPr indent="0" lvl="0" marL="0" rtl="0" algn="l">
              <a:spcBef>
                <a:spcPts val="0"/>
              </a:spcBef>
              <a:spcAft>
                <a:spcPts val="0"/>
              </a:spcAft>
              <a:buNone/>
            </a:pPr>
            <a:r>
              <a:t/>
            </a:r>
            <a:endParaRPr sz="1400"/>
          </a:p>
          <a:p>
            <a:pPr indent="0" lvl="0" marL="0" rtl="0" algn="l">
              <a:spcBef>
                <a:spcPts val="0"/>
              </a:spcBef>
              <a:spcAft>
                <a:spcPts val="0"/>
              </a:spcAft>
              <a:buNone/>
            </a:pPr>
            <a:r>
              <a:rPr i="1" lang="en-US" sz="1400">
                <a:solidFill>
                  <a:srgbClr val="0070C0"/>
                </a:solidFill>
              </a:rPr>
              <a:t>[If there is additional business, determine if it should be addressed immediately or placed on the next meeting’s agenda. Once this discussion as concluded, then ask:]</a:t>
            </a:r>
            <a:endParaRPr/>
          </a:p>
          <a:p>
            <a:pPr indent="0" lvl="0" marL="0" rtl="0" algn="l">
              <a:spcBef>
                <a:spcPts val="0"/>
              </a:spcBef>
              <a:spcAft>
                <a:spcPts val="0"/>
              </a:spcAft>
              <a:buNone/>
            </a:pPr>
            <a:r>
              <a:t/>
            </a:r>
            <a:endParaRPr sz="1400">
              <a:solidFill>
                <a:srgbClr val="0070C0"/>
              </a:solidFill>
            </a:endParaRPr>
          </a:p>
          <a:p>
            <a:pPr indent="0" lvl="0" marL="0" rtl="0" algn="l">
              <a:spcBef>
                <a:spcPts val="0"/>
              </a:spcBef>
              <a:spcAft>
                <a:spcPts val="0"/>
              </a:spcAft>
              <a:buNone/>
            </a:pPr>
            <a:r>
              <a:rPr lang="en-US" sz="1400"/>
              <a:t>May I have a motion to </a:t>
            </a:r>
            <a:r>
              <a:rPr b="1" lang="en-US" sz="1400"/>
              <a:t>Adjourn</a:t>
            </a:r>
            <a:r>
              <a:rPr lang="en-US" sz="1400"/>
              <a:t> the meeting? A second? All in favor, please say aye or raise your hand. All opposed, please say nay or raise your hand.  Any abstentions? Please say abstain or raise your hand.</a:t>
            </a:r>
            <a:endParaRPr/>
          </a:p>
          <a:p>
            <a:pPr indent="0" lvl="0" marL="0" rtl="0" algn="l">
              <a:spcBef>
                <a:spcPts val="0"/>
              </a:spcBef>
              <a:spcAft>
                <a:spcPts val="0"/>
              </a:spcAft>
              <a:buNone/>
            </a:pPr>
            <a:r>
              <a:t/>
            </a:r>
            <a:endParaRPr sz="1400"/>
          </a:p>
          <a:p>
            <a:pPr indent="0" lvl="0" marL="0" rtl="0" algn="l">
              <a:spcBef>
                <a:spcPts val="0"/>
              </a:spcBef>
              <a:spcAft>
                <a:spcPts val="0"/>
              </a:spcAft>
              <a:buNone/>
            </a:pPr>
            <a:r>
              <a:rPr i="1" lang="en-US" sz="1400">
                <a:solidFill>
                  <a:srgbClr val="0070C0"/>
                </a:solidFill>
              </a:rPr>
              <a:t>[The secretary will note the names of the members making motion, seconding the motion and how each member voted.]</a:t>
            </a:r>
            <a:endParaRPr/>
          </a:p>
          <a:p>
            <a:pPr indent="0" lvl="0" marL="0" rtl="0" algn="l">
              <a:spcBef>
                <a:spcPts val="0"/>
              </a:spcBef>
              <a:spcAft>
                <a:spcPts val="0"/>
              </a:spcAft>
              <a:buNone/>
            </a:pPr>
            <a:r>
              <a:t/>
            </a:r>
            <a:endParaRPr sz="1400">
              <a:solidFill>
                <a:srgbClr val="0070C0"/>
              </a:solidFill>
            </a:endParaRPr>
          </a:p>
          <a:p>
            <a:pPr indent="0" lvl="0" marL="0" rtl="0" algn="l">
              <a:spcBef>
                <a:spcPts val="0"/>
              </a:spcBef>
              <a:spcAft>
                <a:spcPts val="0"/>
              </a:spcAft>
              <a:buNone/>
            </a:pPr>
            <a:r>
              <a:rPr b="1" lang="en-US" sz="1400"/>
              <a:t>Meeting is adjourned</a:t>
            </a:r>
            <a:r>
              <a:rPr lang="en-US" sz="1400"/>
              <a:t>.</a:t>
            </a:r>
            <a:r>
              <a:rPr i="1" lang="en-US" sz="1400"/>
              <a:t> </a:t>
            </a:r>
            <a:endParaRPr/>
          </a:p>
          <a:p>
            <a:pPr indent="0" lvl="0" marL="0" rtl="0" algn="l">
              <a:spcBef>
                <a:spcPts val="0"/>
              </a:spcBef>
              <a:spcAft>
                <a:spcPts val="0"/>
              </a:spcAft>
              <a:buNone/>
            </a:pPr>
            <a:r>
              <a:rPr i="1" lang="en-US" sz="1400">
                <a:solidFill>
                  <a:srgbClr val="0070C0"/>
                </a:solidFill>
              </a:rPr>
              <a:t>[The secretary will record the actual time of adjournment in the minutes.</a:t>
            </a:r>
            <a:endParaRPr sz="1400">
              <a:solidFill>
                <a:srgbClr val="0070C0"/>
              </a:solidFill>
            </a:endParaRPr>
          </a:p>
          <a:p>
            <a:pPr indent="0" lvl="0" marL="0" rtl="0" algn="l">
              <a:spcBef>
                <a:spcPts val="0"/>
              </a:spcBef>
              <a:spcAft>
                <a:spcPts val="0"/>
              </a:spcAft>
              <a:buNone/>
            </a:pPr>
            <a:r>
              <a:t/>
            </a:r>
            <a:endParaRPr/>
          </a:p>
        </p:txBody>
      </p:sp>
      <p:sp>
        <p:nvSpPr>
          <p:cNvPr id="537" name="Google Shape;537;p32: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2: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300"/>
              <a:t> </a:t>
            </a:r>
            <a:endParaRPr/>
          </a:p>
          <a:p>
            <a:pPr indent="0" lvl="0" marL="0" marR="0" rtl="0" algn="l">
              <a:lnSpc>
                <a:spcPct val="107000"/>
              </a:lnSpc>
              <a:spcBef>
                <a:spcPts val="0"/>
              </a:spcBef>
              <a:spcAft>
                <a:spcPts val="0"/>
              </a:spcAft>
              <a:buNone/>
            </a:pPr>
            <a:r>
              <a:rPr b="1" lang="en-US" sz="1400" u="sng">
                <a:latin typeface="Arial"/>
                <a:ea typeface="Arial"/>
                <a:cs typeface="Arial"/>
                <a:sym typeface="Arial"/>
              </a:rPr>
              <a:t>Call to Order</a:t>
            </a:r>
            <a:endParaRPr/>
          </a:p>
          <a:p>
            <a:pPr indent="0" lvl="0" marL="0" marR="0" rtl="0" algn="l">
              <a:lnSpc>
                <a:spcPct val="107000"/>
              </a:lnSpc>
              <a:spcBef>
                <a:spcPts val="0"/>
              </a:spcBef>
              <a:spcAft>
                <a:spcPts val="0"/>
              </a:spcAft>
              <a:buNone/>
            </a:pPr>
            <a:r>
              <a:t/>
            </a:r>
            <a:endParaRPr sz="1400">
              <a:latin typeface="Arial"/>
              <a:ea typeface="Arial"/>
              <a:cs typeface="Arial"/>
              <a:sym typeface="Arial"/>
            </a:endParaRPr>
          </a:p>
          <a:p>
            <a:pPr indent="0" lvl="0" marL="111125" marR="0" rtl="0" algn="l">
              <a:lnSpc>
                <a:spcPct val="107000"/>
              </a:lnSpc>
              <a:spcBef>
                <a:spcPts val="0"/>
              </a:spcBef>
              <a:spcAft>
                <a:spcPts val="0"/>
              </a:spcAft>
              <a:buClr>
                <a:schemeClr val="accent1"/>
              </a:buClr>
              <a:buSzPts val="1400"/>
              <a:buFont typeface="Arial"/>
              <a:buNone/>
            </a:pPr>
            <a:r>
              <a:rPr b="1" lang="en-US" sz="1400" u="sng">
                <a:solidFill>
                  <a:schemeClr val="accent1"/>
                </a:solidFill>
                <a:latin typeface="Arial"/>
                <a:ea typeface="Arial"/>
                <a:cs typeface="Arial"/>
                <a:sym typeface="Arial"/>
              </a:rPr>
              <a:t>MEETING LEADER- PRINCIPAL – INTERIM CHAIR </a:t>
            </a:r>
            <a:endParaRPr sz="1400">
              <a:solidFill>
                <a:schemeClr val="accent1"/>
              </a:solidFill>
              <a:latin typeface="Arial"/>
              <a:ea typeface="Arial"/>
              <a:cs typeface="Arial"/>
              <a:sym typeface="Arial"/>
            </a:endParaRPr>
          </a:p>
          <a:p>
            <a:pPr indent="0" lvl="0" marL="111125" marR="0" rtl="0" algn="l">
              <a:lnSpc>
                <a:spcPct val="107000"/>
              </a:lnSpc>
              <a:spcBef>
                <a:spcPts val="0"/>
              </a:spcBef>
              <a:spcAft>
                <a:spcPts val="0"/>
              </a:spcAft>
              <a:buClr>
                <a:srgbClr val="0070C0"/>
              </a:buClr>
              <a:buSzPts val="1400"/>
              <a:buFont typeface="Arial"/>
              <a:buNone/>
            </a:pPr>
            <a:r>
              <a:rPr b="1" lang="en-US" sz="1400">
                <a:solidFill>
                  <a:srgbClr val="0070C0"/>
                </a:solidFill>
                <a:latin typeface="Arial"/>
                <a:ea typeface="Arial"/>
                <a:cs typeface="Arial"/>
                <a:sym typeface="Arial"/>
              </a:rPr>
              <a:t>[NOTE:</a:t>
            </a:r>
            <a:r>
              <a:rPr lang="en-US" sz="1400">
                <a:solidFill>
                  <a:srgbClr val="0070C0"/>
                </a:solidFill>
                <a:latin typeface="Arial"/>
                <a:ea typeface="Arial"/>
                <a:cs typeface="Arial"/>
                <a:sym typeface="Arial"/>
              </a:rPr>
              <a:t> </a:t>
            </a:r>
            <a:r>
              <a:rPr i="1" lang="en-US" sz="1400">
                <a:solidFill>
                  <a:srgbClr val="0070C0"/>
                </a:solidFill>
                <a:latin typeface="Arial"/>
                <a:ea typeface="Arial"/>
                <a:cs typeface="Arial"/>
                <a:sym typeface="Arial"/>
              </a:rPr>
              <a:t>The principal may act as </a:t>
            </a:r>
            <a:r>
              <a:rPr b="1" i="1" lang="en-US" sz="1400">
                <a:solidFill>
                  <a:srgbClr val="0070C0"/>
                </a:solidFill>
                <a:latin typeface="Arial"/>
                <a:ea typeface="Arial"/>
                <a:cs typeface="Arial"/>
                <a:sym typeface="Arial"/>
              </a:rPr>
              <a:t>Chair</a:t>
            </a:r>
            <a:r>
              <a:rPr i="1" lang="en-US" sz="1400">
                <a:solidFill>
                  <a:srgbClr val="0070C0"/>
                </a:solidFill>
                <a:latin typeface="Arial"/>
                <a:ea typeface="Arial"/>
                <a:cs typeface="Arial"/>
                <a:sym typeface="Arial"/>
              </a:rPr>
              <a:t> for this meeting </a:t>
            </a:r>
            <a:r>
              <a:rPr b="1" i="1" lang="en-US" sz="1400">
                <a:solidFill>
                  <a:srgbClr val="0070C0"/>
                </a:solidFill>
                <a:latin typeface="Arial"/>
                <a:ea typeface="Arial"/>
                <a:cs typeface="Arial"/>
                <a:sym typeface="Arial"/>
              </a:rPr>
              <a:t>ONLY</a:t>
            </a:r>
            <a:r>
              <a:rPr lang="en-US" sz="1400">
                <a:solidFill>
                  <a:srgbClr val="0070C0"/>
                </a:solidFill>
                <a:latin typeface="Arial"/>
                <a:ea typeface="Arial"/>
                <a:cs typeface="Arial"/>
                <a:sym typeface="Arial"/>
              </a:rPr>
              <a:t>.]</a:t>
            </a:r>
            <a:endParaRPr/>
          </a:p>
          <a:p>
            <a:pPr indent="0" lvl="0" marL="111125" marR="0" rtl="0" algn="l">
              <a:lnSpc>
                <a:spcPct val="107000"/>
              </a:lnSpc>
              <a:spcBef>
                <a:spcPts val="600"/>
              </a:spcBef>
              <a:spcAft>
                <a:spcPts val="0"/>
              </a:spcAft>
              <a:buClr>
                <a:schemeClr val="dk1"/>
              </a:buClr>
              <a:buSzPts val="1400"/>
              <a:buFont typeface="Arial"/>
              <a:buNone/>
            </a:pPr>
            <a:r>
              <a:t/>
            </a:r>
            <a:endParaRPr sz="1400">
              <a:latin typeface="Arial"/>
              <a:ea typeface="Arial"/>
              <a:cs typeface="Arial"/>
              <a:sym typeface="Arial"/>
            </a:endParaRPr>
          </a:p>
          <a:p>
            <a:pPr indent="0" lvl="0" marL="111125" marR="0" rtl="0" algn="l">
              <a:lnSpc>
                <a:spcPct val="107000"/>
              </a:lnSpc>
              <a:spcBef>
                <a:spcPts val="600"/>
              </a:spcBef>
              <a:spcAft>
                <a:spcPts val="0"/>
              </a:spcAft>
              <a:buClr>
                <a:schemeClr val="dk1"/>
              </a:buClr>
              <a:buSzPts val="1400"/>
              <a:buFont typeface="Arial"/>
              <a:buNone/>
            </a:pPr>
            <a:r>
              <a:rPr lang="en-US" sz="1400">
                <a:latin typeface="Arial"/>
                <a:ea typeface="Arial"/>
                <a:cs typeface="Arial"/>
                <a:sym typeface="Arial"/>
              </a:rPr>
              <a:t>Good Morning/Afternoon/Evening. Welcome to</a:t>
            </a:r>
            <a:r>
              <a:rPr lang="en-US" sz="1400">
                <a:solidFill>
                  <a:srgbClr val="0070C0"/>
                </a:solidFill>
                <a:latin typeface="Arial"/>
                <a:ea typeface="Arial"/>
                <a:cs typeface="Arial"/>
                <a:sym typeface="Arial"/>
              </a:rPr>
              <a:t> [insert school’s name]</a:t>
            </a:r>
            <a:r>
              <a:rPr lang="en-US" sz="1400">
                <a:solidFill>
                  <a:srgbClr val="0083A9"/>
                </a:solidFill>
                <a:latin typeface="Arial"/>
                <a:ea typeface="Arial"/>
                <a:cs typeface="Arial"/>
                <a:sym typeface="Arial"/>
              </a:rPr>
              <a:t> </a:t>
            </a:r>
            <a:r>
              <a:rPr lang="en-US" sz="1400">
                <a:latin typeface="Arial"/>
                <a:ea typeface="Arial"/>
                <a:cs typeface="Arial"/>
                <a:sym typeface="Arial"/>
              </a:rPr>
              <a:t>GO Team Meeting, where we will follow the agenda as it has been emailed to you and publicly noticed. </a:t>
            </a:r>
            <a:endParaRPr sz="1400">
              <a:latin typeface="Arial"/>
              <a:ea typeface="Arial"/>
              <a:cs typeface="Arial"/>
              <a:sym typeface="Arial"/>
            </a:endParaRPr>
          </a:p>
          <a:p>
            <a:pPr indent="0" lvl="0" marL="111125" marR="0" rtl="0" algn="l">
              <a:lnSpc>
                <a:spcPct val="107000"/>
              </a:lnSpc>
              <a:spcBef>
                <a:spcPts val="600"/>
              </a:spcBef>
              <a:spcAft>
                <a:spcPts val="0"/>
              </a:spcAft>
              <a:buClr>
                <a:schemeClr val="dk1"/>
              </a:buClr>
              <a:buSzPts val="1400"/>
              <a:buFont typeface="Arial"/>
              <a:buNone/>
            </a:pPr>
            <a:r>
              <a:rPr lang="en-US" sz="1400">
                <a:latin typeface="Arial"/>
                <a:ea typeface="Arial"/>
                <a:cs typeface="Arial"/>
                <a:sym typeface="Arial"/>
              </a:rPr>
              <a:t>I am pleased to call this meeting of the </a:t>
            </a:r>
            <a:r>
              <a:rPr lang="en-US" sz="1400">
                <a:solidFill>
                  <a:srgbClr val="0070C0"/>
                </a:solidFill>
                <a:latin typeface="Arial"/>
                <a:ea typeface="Arial"/>
                <a:cs typeface="Arial"/>
                <a:sym typeface="Arial"/>
              </a:rPr>
              <a:t>[insert school’s name]</a:t>
            </a:r>
            <a:r>
              <a:rPr lang="en-US" sz="1400">
                <a:solidFill>
                  <a:srgbClr val="0083A9"/>
                </a:solidFill>
                <a:latin typeface="Arial"/>
                <a:ea typeface="Arial"/>
                <a:cs typeface="Arial"/>
                <a:sym typeface="Arial"/>
              </a:rPr>
              <a:t> </a:t>
            </a:r>
            <a:r>
              <a:rPr lang="en-US" sz="1400">
                <a:latin typeface="Arial"/>
                <a:ea typeface="Arial"/>
                <a:cs typeface="Arial"/>
                <a:sym typeface="Arial"/>
              </a:rPr>
              <a:t>GO Team to order at </a:t>
            </a:r>
            <a:r>
              <a:rPr lang="en-US" sz="1400">
                <a:solidFill>
                  <a:srgbClr val="0070C0"/>
                </a:solidFill>
                <a:latin typeface="Arial"/>
                <a:ea typeface="Arial"/>
                <a:cs typeface="Arial"/>
                <a:sym typeface="Arial"/>
              </a:rPr>
              <a:t>[insert current time]</a:t>
            </a:r>
            <a:r>
              <a:rPr lang="en-US" sz="1400">
                <a:latin typeface="Arial"/>
                <a:ea typeface="Arial"/>
                <a:cs typeface="Arial"/>
                <a:sym typeface="Arial"/>
              </a:rPr>
              <a:t>. I will act in the capacity of interim GO Team Chair for this meeting.</a:t>
            </a:r>
            <a:endParaRPr sz="1400">
              <a:latin typeface="Arial"/>
              <a:ea typeface="Arial"/>
              <a:cs typeface="Arial"/>
              <a:sym typeface="Arial"/>
            </a:endParaRPr>
          </a:p>
          <a:p>
            <a:pPr indent="0" lvl="0" marL="111125" marR="0" rtl="0" algn="l">
              <a:lnSpc>
                <a:spcPct val="107000"/>
              </a:lnSpc>
              <a:spcBef>
                <a:spcPts val="600"/>
              </a:spcBef>
              <a:spcAft>
                <a:spcPts val="0"/>
              </a:spcAft>
              <a:buNone/>
            </a:pPr>
            <a:r>
              <a:rPr lang="en-US" sz="1400">
                <a:latin typeface="Arial"/>
                <a:ea typeface="Arial"/>
                <a:cs typeface="Arial"/>
                <a:sym typeface="Arial"/>
              </a:rPr>
              <a:t>Our first order of business is to appoint an interim secretary and </a:t>
            </a:r>
            <a:r>
              <a:rPr b="1" lang="en-US" sz="1400">
                <a:latin typeface="Arial"/>
                <a:ea typeface="Arial"/>
                <a:cs typeface="Arial"/>
                <a:sym typeface="Arial"/>
              </a:rPr>
              <a:t>call roll</a:t>
            </a:r>
            <a:r>
              <a:rPr lang="en-US" sz="1400">
                <a:latin typeface="Arial"/>
                <a:ea typeface="Arial"/>
                <a:cs typeface="Arial"/>
                <a:sym typeface="Arial"/>
              </a:rPr>
              <a:t>. </a:t>
            </a:r>
            <a:r>
              <a:rPr lang="en-US" sz="1400">
                <a:solidFill>
                  <a:srgbClr val="0070C0"/>
                </a:solidFill>
                <a:latin typeface="Arial"/>
                <a:ea typeface="Arial"/>
                <a:cs typeface="Arial"/>
                <a:sym typeface="Arial"/>
              </a:rPr>
              <a:t>[insert name of appointed interim secretary]</a:t>
            </a:r>
            <a:r>
              <a:rPr lang="en-US" sz="1400">
                <a:solidFill>
                  <a:srgbClr val="0083A9"/>
                </a:solidFill>
                <a:latin typeface="Arial"/>
                <a:ea typeface="Arial"/>
                <a:cs typeface="Arial"/>
                <a:sym typeface="Arial"/>
              </a:rPr>
              <a:t> </a:t>
            </a:r>
            <a:r>
              <a:rPr lang="en-US" sz="1400">
                <a:latin typeface="Arial"/>
                <a:ea typeface="Arial"/>
                <a:cs typeface="Arial"/>
                <a:sym typeface="Arial"/>
              </a:rPr>
              <a:t>will serve as the interim secretary only for this meeting. Our official secretary for the 2026-2026 school year will be elected during this meeting. The interim secretary will now take the roll.</a:t>
            </a:r>
            <a:endParaRPr sz="1400">
              <a:latin typeface="Arial"/>
              <a:ea typeface="Arial"/>
              <a:cs typeface="Arial"/>
              <a:sym typeface="Arial"/>
            </a:endParaRPr>
          </a:p>
          <a:p>
            <a:pPr indent="0" lvl="0" marL="0" rtl="0" algn="l">
              <a:spcBef>
                <a:spcPts val="800"/>
              </a:spcBef>
              <a:spcAft>
                <a:spcPts val="0"/>
              </a:spcAft>
              <a:buNone/>
            </a:pPr>
            <a:r>
              <a:t/>
            </a:r>
            <a:endParaRPr/>
          </a:p>
        </p:txBody>
      </p:sp>
      <p:sp>
        <p:nvSpPr>
          <p:cNvPr id="105" name="Google Shape;105;p2: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3: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400"/>
              <a:t>Our first order of business is to appoint an interim secretary and </a:t>
            </a:r>
            <a:r>
              <a:rPr b="1" lang="en-US" sz="1400"/>
              <a:t>call roll</a:t>
            </a:r>
            <a:r>
              <a:rPr lang="en-US" sz="1400"/>
              <a:t>.</a:t>
            </a:r>
            <a:r>
              <a:rPr lang="en-US" sz="1400">
                <a:solidFill>
                  <a:srgbClr val="0070C0"/>
                </a:solidFill>
              </a:rPr>
              <a:t> [insert name of appointed interim secretary]</a:t>
            </a:r>
            <a:r>
              <a:rPr lang="en-US" sz="1400"/>
              <a:t> will serve as the interim secretary only for this meeting. Our official secretary for the 2026-2026 school year will be elected during this meeting. The interim secretary will now take the roll.</a:t>
            </a:r>
            <a:endParaRPr/>
          </a:p>
          <a:p>
            <a:pPr indent="0" lvl="0" marL="0" rtl="0" algn="l">
              <a:spcBef>
                <a:spcPts val="0"/>
              </a:spcBef>
              <a:spcAft>
                <a:spcPts val="0"/>
              </a:spcAft>
              <a:buNone/>
            </a:pPr>
            <a:r>
              <a:rPr lang="en-US" sz="1400"/>
              <a:t> </a:t>
            </a:r>
            <a:endParaRPr/>
          </a:p>
          <a:p>
            <a:pPr indent="0" lvl="0" marL="0" rtl="0" algn="l">
              <a:spcBef>
                <a:spcPts val="0"/>
              </a:spcBef>
              <a:spcAft>
                <a:spcPts val="0"/>
              </a:spcAft>
              <a:buNone/>
            </a:pPr>
            <a:r>
              <a:rPr b="1" lang="en-US" sz="1400" u="sng"/>
              <a:t>SECRETARY </a:t>
            </a:r>
            <a:endParaRPr sz="1400"/>
          </a:p>
          <a:p>
            <a:pPr indent="0" lvl="0" marL="0" rtl="0" algn="l">
              <a:spcBef>
                <a:spcPts val="0"/>
              </a:spcBef>
              <a:spcAft>
                <a:spcPts val="0"/>
              </a:spcAft>
              <a:buNone/>
            </a:pPr>
            <a:r>
              <a:rPr lang="en-US" sz="1400"/>
              <a:t>Please respond “Present” when your name is called.</a:t>
            </a:r>
            <a:endParaRPr/>
          </a:p>
          <a:p>
            <a:pPr indent="0" lvl="0" marL="0" rtl="0" algn="l">
              <a:spcBef>
                <a:spcPts val="0"/>
              </a:spcBef>
              <a:spcAft>
                <a:spcPts val="0"/>
              </a:spcAft>
              <a:buNone/>
            </a:pPr>
            <a:r>
              <a:rPr i="1" lang="en-US" sz="1400">
                <a:solidFill>
                  <a:srgbClr val="0070C0"/>
                </a:solidFill>
              </a:rPr>
              <a:t>[Calls roll of GO Team members and records responses and absences in the minutes.] </a:t>
            </a:r>
            <a:endParaRPr/>
          </a:p>
          <a:p>
            <a:pPr indent="0" lvl="0" marL="0" rtl="0" algn="l">
              <a:spcBef>
                <a:spcPts val="0"/>
              </a:spcBef>
              <a:spcAft>
                <a:spcPts val="0"/>
              </a:spcAft>
              <a:buNone/>
            </a:pPr>
            <a:r>
              <a:t/>
            </a:r>
            <a:endParaRPr sz="1400"/>
          </a:p>
          <a:p>
            <a:pPr indent="0" lvl="0" marL="0" rtl="0" algn="l">
              <a:spcBef>
                <a:spcPts val="0"/>
              </a:spcBef>
              <a:spcAft>
                <a:spcPts val="0"/>
              </a:spcAft>
              <a:buNone/>
            </a:pPr>
            <a:r>
              <a:rPr b="1" lang="en-US" sz="1400" u="sng"/>
              <a:t>PRINCIPAL - INTERIM CHAIR</a:t>
            </a:r>
            <a:endParaRPr sz="1400"/>
          </a:p>
          <a:p>
            <a:pPr indent="0" lvl="0" marL="0" rtl="0" algn="l">
              <a:spcBef>
                <a:spcPts val="0"/>
              </a:spcBef>
              <a:spcAft>
                <a:spcPts val="0"/>
              </a:spcAft>
              <a:buNone/>
            </a:pPr>
            <a:r>
              <a:rPr lang="en-US" sz="1400"/>
              <a:t>This team will only be able to take official action if a quorum is present.</a:t>
            </a:r>
            <a:r>
              <a:rPr lang="en-US" sz="1400">
                <a:solidFill>
                  <a:srgbClr val="0070C0"/>
                </a:solidFill>
              </a:rPr>
              <a:t> [insert name of appointed interim secretary]</a:t>
            </a:r>
            <a:r>
              <a:rPr lang="en-US" sz="1400"/>
              <a:t>, </a:t>
            </a:r>
            <a:r>
              <a:rPr b="1" lang="en-US" sz="1400"/>
              <a:t>is there a quorum present</a:t>
            </a:r>
            <a:r>
              <a:rPr lang="en-US" sz="1400"/>
              <a:t>?</a:t>
            </a:r>
            <a:endParaRPr/>
          </a:p>
          <a:p>
            <a:pPr indent="0" lvl="0" marL="0" rtl="0" algn="l">
              <a:spcBef>
                <a:spcPts val="0"/>
              </a:spcBef>
              <a:spcAft>
                <a:spcPts val="0"/>
              </a:spcAft>
              <a:buNone/>
            </a:pPr>
            <a:r>
              <a:t/>
            </a:r>
            <a:endParaRPr sz="1400"/>
          </a:p>
          <a:p>
            <a:pPr indent="0" lvl="0" marL="0" rtl="0" algn="l">
              <a:spcBef>
                <a:spcPts val="0"/>
              </a:spcBef>
              <a:spcAft>
                <a:spcPts val="0"/>
              </a:spcAft>
              <a:buNone/>
            </a:pPr>
            <a:r>
              <a:rPr b="1" lang="en-US" sz="1400" u="sng"/>
              <a:t>SECRETARY</a:t>
            </a:r>
            <a:endParaRPr sz="1400"/>
          </a:p>
          <a:p>
            <a:pPr indent="0" lvl="0" marL="0" rtl="0" algn="l">
              <a:spcBef>
                <a:spcPts val="0"/>
              </a:spcBef>
              <a:spcAft>
                <a:spcPts val="0"/>
              </a:spcAft>
              <a:buNone/>
            </a:pPr>
            <a:r>
              <a:rPr b="1" lang="en-US" sz="1400"/>
              <a:t>“YES</a:t>
            </a:r>
            <a:r>
              <a:rPr lang="en-US" sz="1400"/>
              <a:t>, there is a quorum present.” OR “</a:t>
            </a:r>
            <a:r>
              <a:rPr b="1" lang="en-US" sz="1400"/>
              <a:t>No</a:t>
            </a:r>
            <a:r>
              <a:rPr lang="en-US" sz="1400"/>
              <a:t>, there is not a quorum present.”</a:t>
            </a:r>
            <a:endParaRPr/>
          </a:p>
          <a:p>
            <a:pPr indent="0" lvl="0" marL="0" rtl="0" algn="l">
              <a:spcBef>
                <a:spcPts val="0"/>
              </a:spcBef>
              <a:spcAft>
                <a:spcPts val="0"/>
              </a:spcAft>
              <a:buNone/>
            </a:pPr>
            <a:r>
              <a:t/>
            </a:r>
            <a:endParaRPr sz="1400"/>
          </a:p>
          <a:p>
            <a:pPr indent="0" lvl="0" marL="0" rtl="0" algn="l">
              <a:spcBef>
                <a:spcPts val="0"/>
              </a:spcBef>
              <a:spcAft>
                <a:spcPts val="0"/>
              </a:spcAft>
              <a:buNone/>
            </a:pPr>
            <a:r>
              <a:rPr b="1" lang="en-US" sz="1400" u="sng"/>
              <a:t>PRINCIPAL - INTERIM CHAIR</a:t>
            </a:r>
            <a:endParaRPr sz="1400"/>
          </a:p>
          <a:p>
            <a:pPr indent="0" lvl="0" marL="0" rtl="0" algn="l">
              <a:spcBef>
                <a:spcPts val="0"/>
              </a:spcBef>
              <a:spcAft>
                <a:spcPts val="0"/>
              </a:spcAft>
              <a:buNone/>
            </a:pPr>
            <a:r>
              <a:rPr b="1" i="1" lang="en-US" sz="1400" u="sng">
                <a:solidFill>
                  <a:srgbClr val="0070C0"/>
                </a:solidFill>
              </a:rPr>
              <a:t>If there is NO quorum present:</a:t>
            </a:r>
            <a:r>
              <a:rPr b="1" i="1" lang="en-US" sz="1400"/>
              <a:t>  </a:t>
            </a:r>
            <a:r>
              <a:rPr lang="en-US" sz="1400"/>
              <a:t>We do not have a quorum present. We needed a majority of GO Team members in attendance to vote on the agenda items. Having a quorum protects the school by preventing a very small number of members from taking action on behalf of the entire school. We will proceed with today’s information items.  Discussion and action items will be tabled until a quorum is established. We will need to reschedule this meeting.</a:t>
            </a:r>
            <a:endParaRPr/>
          </a:p>
          <a:p>
            <a:pPr indent="0" lvl="0" marL="0" rtl="0" algn="l">
              <a:spcBef>
                <a:spcPts val="0"/>
              </a:spcBef>
              <a:spcAft>
                <a:spcPts val="0"/>
              </a:spcAft>
              <a:buNone/>
            </a:pPr>
            <a:r>
              <a:t/>
            </a:r>
            <a:endParaRPr sz="1400"/>
          </a:p>
          <a:p>
            <a:pPr indent="0" lvl="0" marL="0" rtl="0" algn="l">
              <a:spcBef>
                <a:spcPts val="0"/>
              </a:spcBef>
              <a:spcAft>
                <a:spcPts val="0"/>
              </a:spcAft>
              <a:buNone/>
            </a:pPr>
            <a:r>
              <a:rPr b="1" lang="en-US" sz="1400">
                <a:solidFill>
                  <a:srgbClr val="0070C0"/>
                </a:solidFill>
              </a:rPr>
              <a:t>If there is a quorum present, proceed to Action Items </a:t>
            </a:r>
            <a:endParaRPr sz="1400">
              <a:solidFill>
                <a:srgbClr val="0070C0"/>
              </a:solidFil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300"/>
          </a:p>
          <a:p>
            <a:pPr indent="0" lvl="0" marL="0" rtl="0" algn="l">
              <a:spcBef>
                <a:spcPts val="0"/>
              </a:spcBef>
              <a:spcAft>
                <a:spcPts val="0"/>
              </a:spcAft>
              <a:buNone/>
            </a:pPr>
            <a:r>
              <a:t/>
            </a:r>
            <a:endParaRPr/>
          </a:p>
        </p:txBody>
      </p:sp>
      <p:sp>
        <p:nvSpPr>
          <p:cNvPr id="116" name="Google Shape;116;p3: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300"/>
              <a:t> </a:t>
            </a:r>
            <a:endParaRPr sz="1600"/>
          </a:p>
          <a:p>
            <a:pPr indent="0" lvl="0" marL="111125" marR="0" rtl="0" algn="l">
              <a:lnSpc>
                <a:spcPct val="107000"/>
              </a:lnSpc>
              <a:spcBef>
                <a:spcPts val="0"/>
              </a:spcBef>
              <a:spcAft>
                <a:spcPts val="0"/>
              </a:spcAft>
              <a:buClr>
                <a:schemeClr val="dk1"/>
              </a:buClr>
              <a:buSzPts val="1600"/>
              <a:buFont typeface="Arial"/>
              <a:buNone/>
            </a:pPr>
            <a:r>
              <a:rPr b="1" lang="en-US" sz="1600" u="sng"/>
              <a:t>Approval of the Agenda</a:t>
            </a:r>
            <a:endParaRPr/>
          </a:p>
          <a:p>
            <a:pPr indent="0" lvl="0" marL="111125" marR="0" rtl="0" algn="l">
              <a:lnSpc>
                <a:spcPct val="107000"/>
              </a:lnSpc>
              <a:spcBef>
                <a:spcPts val="600"/>
              </a:spcBef>
              <a:spcAft>
                <a:spcPts val="0"/>
              </a:spcAft>
              <a:buClr>
                <a:schemeClr val="accent1"/>
              </a:buClr>
              <a:buSzPts val="1400"/>
              <a:buFont typeface="Arial"/>
              <a:buNone/>
            </a:pPr>
            <a:r>
              <a:rPr b="1" lang="en-US" sz="1400">
                <a:solidFill>
                  <a:schemeClr val="accent1"/>
                </a:solidFill>
              </a:rPr>
              <a:t>PRINCIPAL - INTERIM CHAIR</a:t>
            </a:r>
            <a:endParaRPr/>
          </a:p>
          <a:p>
            <a:pPr indent="0" lvl="0" marL="111125" marR="0" rtl="0" algn="l">
              <a:lnSpc>
                <a:spcPct val="107000"/>
              </a:lnSpc>
              <a:spcBef>
                <a:spcPts val="600"/>
              </a:spcBef>
              <a:spcAft>
                <a:spcPts val="0"/>
              </a:spcAft>
              <a:buClr>
                <a:schemeClr val="dk1"/>
              </a:buClr>
              <a:buSzPts val="1400"/>
              <a:buFont typeface="Arial"/>
              <a:buNone/>
            </a:pPr>
            <a:r>
              <a:rPr lang="en-US" sz="1400"/>
              <a:t>Our first order of business is to Approve the Agenda. This was provided to you and copies are here.</a:t>
            </a:r>
            <a:endParaRPr/>
          </a:p>
          <a:p>
            <a:pPr indent="0" lvl="0" marL="111125" marR="0" rtl="0" algn="l">
              <a:lnSpc>
                <a:spcPct val="107000"/>
              </a:lnSpc>
              <a:spcBef>
                <a:spcPts val="600"/>
              </a:spcBef>
              <a:spcAft>
                <a:spcPts val="0"/>
              </a:spcAft>
              <a:buClr>
                <a:schemeClr val="dk1"/>
              </a:buClr>
              <a:buSzPts val="1400"/>
              <a:buFont typeface="Arial"/>
              <a:buNone/>
            </a:pPr>
            <a:r>
              <a:rPr lang="en-US" sz="1400"/>
              <a:t>May I have a motion to Approve the Agenda? A second?   Are there any amendments to the agenda? </a:t>
            </a:r>
            <a:r>
              <a:rPr lang="en-US" sz="1400">
                <a:solidFill>
                  <a:srgbClr val="0070C0"/>
                </a:solidFill>
              </a:rPr>
              <a:t>[Amendments are made through a motion, second, and voting; if there is general consensus, all offered changes made be made as one motion. If there is not consensus for all changes, then each change should be voted on separately.]</a:t>
            </a:r>
            <a:endParaRPr/>
          </a:p>
          <a:p>
            <a:pPr indent="0" lvl="0" marL="111125" marR="0" rtl="0" algn="l">
              <a:lnSpc>
                <a:spcPct val="107000"/>
              </a:lnSpc>
              <a:spcBef>
                <a:spcPts val="600"/>
              </a:spcBef>
              <a:spcAft>
                <a:spcPts val="0"/>
              </a:spcAft>
              <a:buClr>
                <a:schemeClr val="dk1"/>
              </a:buClr>
              <a:buSzPts val="1400"/>
              <a:buFont typeface="Arial"/>
              <a:buNone/>
            </a:pPr>
            <a:r>
              <a:rPr lang="en-US" sz="1400"/>
              <a:t>All in favor, please say aye or raise your hand so the secretary can record your vote. All opposed, please say nay or raise your hand.  Any abstentions? Please say abstain or raise your hand.</a:t>
            </a:r>
            <a:r>
              <a:rPr lang="en-US" sz="1400">
                <a:solidFill>
                  <a:srgbClr val="0070C0"/>
                </a:solidFill>
              </a:rPr>
              <a:t> </a:t>
            </a:r>
            <a:r>
              <a:rPr i="1" lang="en-US" sz="1400">
                <a:solidFill>
                  <a:srgbClr val="0070C0"/>
                </a:solidFill>
              </a:rPr>
              <a:t>[The secretary will note who made the motion, who seconded, and how each member voted.] </a:t>
            </a:r>
            <a:endParaRPr/>
          </a:p>
          <a:p>
            <a:pPr indent="0" lvl="0" marL="0" rtl="0" algn="l">
              <a:spcBef>
                <a:spcPts val="600"/>
              </a:spcBef>
              <a:spcAft>
                <a:spcPts val="0"/>
              </a:spcAft>
              <a:buNone/>
            </a:pPr>
            <a:r>
              <a:t/>
            </a:r>
            <a:endParaRPr sz="1400"/>
          </a:p>
          <a:p>
            <a:pPr indent="0" lvl="0" marL="0" rtl="0" algn="l">
              <a:spcBef>
                <a:spcPts val="0"/>
              </a:spcBef>
              <a:spcAft>
                <a:spcPts val="0"/>
              </a:spcAft>
              <a:buNone/>
            </a:pPr>
            <a:r>
              <a:rPr lang="en-US" sz="1400"/>
              <a:t>We will now move to</a:t>
            </a:r>
            <a:r>
              <a:rPr b="1" lang="en-US" sz="1400"/>
              <a:t> Filling Vacant Seats, and the Open Community Member seat</a:t>
            </a:r>
            <a:r>
              <a:rPr lang="en-US" sz="1400"/>
              <a:t>. Before we begin the process, I’d like to remind the GO Team of the following:</a:t>
            </a:r>
            <a:endParaRPr/>
          </a:p>
          <a:p>
            <a:pPr indent="-285750" lvl="0" marL="285750" rtl="0" algn="l">
              <a:spcBef>
                <a:spcPts val="0"/>
              </a:spcBef>
              <a:spcAft>
                <a:spcPts val="0"/>
              </a:spcAft>
              <a:buClr>
                <a:schemeClr val="dk1"/>
              </a:buClr>
              <a:buSzPts val="1400"/>
              <a:buFont typeface="Arial"/>
              <a:buChar char="•"/>
            </a:pPr>
            <a:r>
              <a:rPr lang="en-US" sz="1400"/>
              <a:t>The Principal brings forth the nominations for the vacant and open community seats, </a:t>
            </a:r>
            <a:endParaRPr/>
          </a:p>
          <a:p>
            <a:pPr indent="-285750" lvl="0" marL="285750" rtl="0" algn="l">
              <a:spcBef>
                <a:spcPts val="0"/>
              </a:spcBef>
              <a:spcAft>
                <a:spcPts val="0"/>
              </a:spcAft>
              <a:buClr>
                <a:schemeClr val="dk1"/>
              </a:buClr>
              <a:buSzPts val="1400"/>
              <a:buFont typeface="Arial"/>
              <a:buChar char="•"/>
            </a:pPr>
            <a:r>
              <a:rPr lang="en-US" sz="1400"/>
              <a:t>All GO Team members have only one (1) vote per seat.</a:t>
            </a:r>
            <a:endParaRPr/>
          </a:p>
          <a:p>
            <a:pPr indent="-285750" lvl="0" marL="285750" rtl="0" algn="l">
              <a:spcBef>
                <a:spcPts val="0"/>
              </a:spcBef>
              <a:spcAft>
                <a:spcPts val="0"/>
              </a:spcAft>
              <a:buClr>
                <a:schemeClr val="dk1"/>
              </a:buClr>
              <a:buSzPts val="1400"/>
              <a:buFont typeface="Arial"/>
              <a:buChar char="•"/>
            </a:pPr>
            <a:r>
              <a:rPr lang="en-US" sz="1400"/>
              <a:t>Individuals filling a vacant seat will serve until the conclusion of that seat’s term.</a:t>
            </a:r>
            <a:endParaRPr/>
          </a:p>
          <a:p>
            <a:pPr indent="-285750" lvl="0" marL="285750" rtl="0" algn="l">
              <a:spcBef>
                <a:spcPts val="0"/>
              </a:spcBef>
              <a:spcAft>
                <a:spcPts val="0"/>
              </a:spcAft>
              <a:buClr>
                <a:schemeClr val="dk1"/>
              </a:buClr>
              <a:buSzPts val="1400"/>
              <a:buFont typeface="Arial"/>
              <a:buChar char="•"/>
            </a:pPr>
            <a:r>
              <a:rPr lang="en-US" sz="1400"/>
              <a:t>Individuals filling an open seat will serve for the full two-year term.</a:t>
            </a:r>
            <a:endParaRPr/>
          </a:p>
          <a:p>
            <a:pPr indent="-285750" lvl="0" marL="285750" rtl="0" algn="l">
              <a:spcBef>
                <a:spcPts val="0"/>
              </a:spcBef>
              <a:spcAft>
                <a:spcPts val="0"/>
              </a:spcAft>
              <a:buClr>
                <a:schemeClr val="dk1"/>
              </a:buClr>
              <a:buSzPts val="1400"/>
              <a:buFont typeface="Arial"/>
              <a:buChar char="•"/>
            </a:pPr>
            <a:r>
              <a:rPr lang="en-US" sz="1400"/>
              <a:t>Upon approval, individuals are </a:t>
            </a:r>
            <a:r>
              <a:rPr b="1" lang="en-US" sz="1400"/>
              <a:t>immediately</a:t>
            </a:r>
            <a:r>
              <a:rPr lang="en-US" sz="1400"/>
              <a:t> full GO Team members and may join the meeting.</a:t>
            </a:r>
            <a:endParaRPr/>
          </a:p>
          <a:p>
            <a:pPr indent="0" lvl="0" marL="111125" marR="0" rtl="0" algn="l">
              <a:lnSpc>
                <a:spcPct val="107000"/>
              </a:lnSpc>
              <a:spcBef>
                <a:spcPts val="0"/>
              </a:spcBef>
              <a:spcAft>
                <a:spcPts val="0"/>
              </a:spcAft>
              <a:buClr>
                <a:schemeClr val="dk1"/>
              </a:buClr>
              <a:buSzPts val="1400"/>
              <a:buFont typeface="Arial"/>
              <a:buNone/>
            </a:pPr>
            <a:r>
              <a:t/>
            </a:r>
            <a:endParaRPr i="1" sz="1400">
              <a:latin typeface="Calibri"/>
              <a:ea typeface="Calibri"/>
              <a:cs typeface="Calibri"/>
              <a:sym typeface="Calibri"/>
            </a:endParaRPr>
          </a:p>
          <a:p>
            <a:pPr indent="0" lvl="0" marL="111125" marR="0" rtl="0" algn="l">
              <a:lnSpc>
                <a:spcPct val="107000"/>
              </a:lnSpc>
              <a:spcBef>
                <a:spcPts val="600"/>
              </a:spcBef>
              <a:spcAft>
                <a:spcPts val="0"/>
              </a:spcAft>
              <a:buClr>
                <a:schemeClr val="dk1"/>
              </a:buClr>
              <a:buSzPts val="1200"/>
              <a:buFont typeface="Arial"/>
              <a:buNone/>
            </a:pPr>
            <a:r>
              <a:t/>
            </a:r>
            <a:endParaRPr sz="1200">
              <a:latin typeface="Calibri"/>
              <a:ea typeface="Calibri"/>
              <a:cs typeface="Calibri"/>
              <a:sym typeface="Calibri"/>
            </a:endParaRPr>
          </a:p>
          <a:p>
            <a:pPr indent="0" lvl="0" marL="0" rtl="0" algn="l">
              <a:spcBef>
                <a:spcPts val="600"/>
              </a:spcBef>
              <a:spcAft>
                <a:spcPts val="0"/>
              </a:spcAft>
              <a:buNone/>
            </a:pPr>
            <a:r>
              <a:t/>
            </a:r>
            <a:endParaRPr/>
          </a:p>
        </p:txBody>
      </p:sp>
      <p:sp>
        <p:nvSpPr>
          <p:cNvPr id="134" name="Google Shape;134;p4: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6:notes"/>
          <p:cNvSpPr/>
          <p:nvPr>
            <p:ph idx="2" type="sldImg"/>
          </p:nvPr>
        </p:nvSpPr>
        <p:spPr>
          <a:xfrm>
            <a:off x="1376363" y="109538"/>
            <a:ext cx="4643437" cy="26114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6: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400"/>
              <a:t>We will now move to fill the </a:t>
            </a:r>
            <a:r>
              <a:rPr b="1" lang="en-US" sz="1400"/>
              <a:t>Open Community Member Seat</a:t>
            </a:r>
            <a:r>
              <a:rPr lang="en-US" sz="1400"/>
              <a:t>. This person will serve on the GO Team for a full two-year term. </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I nominate</a:t>
            </a:r>
            <a:r>
              <a:rPr lang="en-US" sz="1400">
                <a:solidFill>
                  <a:srgbClr val="0070C0"/>
                </a:solidFill>
              </a:rPr>
              <a:t> </a:t>
            </a:r>
            <a:r>
              <a:rPr b="1" lang="en-US" sz="1400">
                <a:solidFill>
                  <a:srgbClr val="0070C0"/>
                </a:solidFill>
              </a:rPr>
              <a:t>[insert nominee’s name]</a:t>
            </a:r>
            <a:r>
              <a:rPr lang="en-US" sz="1400"/>
              <a:t> to fill the open </a:t>
            </a:r>
            <a:r>
              <a:rPr b="1" lang="en-US" sz="1400"/>
              <a:t>Community Member</a:t>
            </a:r>
            <a:r>
              <a:rPr lang="en-US" sz="1400"/>
              <a:t> seat. Does anyone have any comments or discussion about this nominee?</a:t>
            </a:r>
            <a:r>
              <a:rPr lang="en-US" sz="1400">
                <a:solidFill>
                  <a:srgbClr val="0070C0"/>
                </a:solidFill>
              </a:rPr>
              <a:t> </a:t>
            </a:r>
            <a:r>
              <a:rPr i="1" lang="en-US" sz="1400">
                <a:solidFill>
                  <a:srgbClr val="0070C0"/>
                </a:solidFill>
              </a:rPr>
              <a:t>[allow GO Team members to comment/discuss. Once discussion concludes, then]</a:t>
            </a:r>
            <a:r>
              <a:rPr b="1" lang="en-US" sz="1400"/>
              <a:t>. Thank you for your feedback.  </a:t>
            </a:r>
            <a:endParaRPr/>
          </a:p>
          <a:p>
            <a:pPr indent="0" lvl="0" marL="0" rtl="0" algn="l">
              <a:spcBef>
                <a:spcPts val="0"/>
              </a:spcBef>
              <a:spcAft>
                <a:spcPts val="0"/>
              </a:spcAft>
              <a:buNone/>
            </a:pPr>
            <a:r>
              <a:t/>
            </a:r>
            <a:endParaRPr sz="1400"/>
          </a:p>
          <a:p>
            <a:pPr indent="0" lvl="0" marL="0" rtl="0" algn="l">
              <a:spcBef>
                <a:spcPts val="0"/>
              </a:spcBef>
              <a:spcAft>
                <a:spcPts val="0"/>
              </a:spcAft>
              <a:buNone/>
            </a:pPr>
            <a:r>
              <a:rPr lang="en-US" sz="1400"/>
              <a:t>We will now proceed to vote on the nomination of</a:t>
            </a:r>
            <a:r>
              <a:rPr lang="en-US" sz="1400">
                <a:solidFill>
                  <a:srgbClr val="0070C0"/>
                </a:solidFill>
              </a:rPr>
              <a:t> [insert nominee’s name]</a:t>
            </a:r>
            <a:r>
              <a:rPr lang="en-US" sz="1400"/>
              <a:t> for the Community Member seat: All in favor, please say aye or raise your hand.  All opposed, please say nay or raise your hand. Any abstentions? Please say abstain or raise your hand.</a:t>
            </a:r>
            <a:r>
              <a:rPr lang="en-US" sz="1400">
                <a:solidFill>
                  <a:srgbClr val="00B0F0"/>
                </a:solidFill>
              </a:rPr>
              <a:t> </a:t>
            </a:r>
            <a:r>
              <a:rPr i="1" lang="en-US" sz="1400">
                <a:solidFill>
                  <a:srgbClr val="0070C0"/>
                </a:solidFill>
              </a:rPr>
              <a:t>[The secretary will note how each member voted.]</a:t>
            </a:r>
            <a:endParaRPr sz="1400">
              <a:solidFill>
                <a:srgbClr val="0070C0"/>
              </a:solidFill>
            </a:endParaRPr>
          </a:p>
          <a:p>
            <a:pPr indent="0" lvl="0" marL="0" rtl="0" algn="l">
              <a:spcBef>
                <a:spcPts val="0"/>
              </a:spcBef>
              <a:spcAft>
                <a:spcPts val="0"/>
              </a:spcAft>
              <a:buNone/>
            </a:pPr>
            <a:r>
              <a:t/>
            </a:r>
            <a:endParaRPr/>
          </a:p>
        </p:txBody>
      </p:sp>
      <p:sp>
        <p:nvSpPr>
          <p:cNvPr id="145" name="Google Shape;145;p6: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8:notes"/>
          <p:cNvSpPr/>
          <p:nvPr>
            <p:ph idx="2" type="sldImg"/>
          </p:nvPr>
        </p:nvSpPr>
        <p:spPr>
          <a:xfrm>
            <a:off x="1377950" y="109538"/>
            <a:ext cx="4640263" cy="26098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8:notes"/>
          <p:cNvSpPr txBox="1"/>
          <p:nvPr>
            <p:ph idx="1" type="body"/>
          </p:nvPr>
        </p:nvSpPr>
        <p:spPr>
          <a:xfrm>
            <a:off x="243840" y="2800351"/>
            <a:ext cx="6908800" cy="6559987"/>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t/>
            </a:r>
            <a:endParaRPr sz="1400"/>
          </a:p>
          <a:p>
            <a:pPr indent="0" lvl="0" marL="0" rtl="0" algn="l">
              <a:spcBef>
                <a:spcPts val="0"/>
              </a:spcBef>
              <a:spcAft>
                <a:spcPts val="0"/>
              </a:spcAft>
              <a:buNone/>
            </a:pPr>
            <a:r>
              <a:rPr lang="en-US" sz="1400"/>
              <a:t>We will review and </a:t>
            </a:r>
            <a:r>
              <a:rPr b="1" lang="en-US" sz="1400"/>
              <a:t>Approve the Meeting Minutes</a:t>
            </a:r>
            <a:r>
              <a:rPr lang="en-US" sz="1400"/>
              <a:t> from our last meeting. </a:t>
            </a:r>
            <a:endParaRPr/>
          </a:p>
          <a:p>
            <a:pPr indent="0" lvl="0" marL="0" rtl="0" algn="l">
              <a:spcBef>
                <a:spcPts val="0"/>
              </a:spcBef>
              <a:spcAft>
                <a:spcPts val="0"/>
              </a:spcAft>
              <a:buNone/>
            </a:pPr>
            <a:r>
              <a:rPr lang="en-US" sz="1400"/>
              <a:t> The minutes have been provided to you. Are there any corrections? </a:t>
            </a:r>
            <a:endParaRPr/>
          </a:p>
          <a:p>
            <a:pPr indent="0" lvl="0" marL="0" rtl="0" algn="l">
              <a:spcBef>
                <a:spcPts val="0"/>
              </a:spcBef>
              <a:spcAft>
                <a:spcPts val="0"/>
              </a:spcAft>
              <a:buNone/>
            </a:pPr>
            <a:r>
              <a:t/>
            </a:r>
            <a:endParaRPr sz="1400"/>
          </a:p>
          <a:p>
            <a:pPr indent="0" lvl="0" marL="0" rtl="0" algn="l">
              <a:spcBef>
                <a:spcPts val="0"/>
              </a:spcBef>
              <a:spcAft>
                <a:spcPts val="0"/>
              </a:spcAft>
              <a:buNone/>
            </a:pPr>
            <a:r>
              <a:rPr i="1" lang="en-US" sz="1400">
                <a:solidFill>
                  <a:srgbClr val="0070C0"/>
                </a:solidFill>
              </a:rPr>
              <a:t>If corrections are offered, the Chair permits discussion by the members, to ensure everyone agrees that the correction is accurate. The secretary then enters the corrections on the master copy. When no further corrections are offered, the Chair says,</a:t>
            </a:r>
            <a:endParaRPr/>
          </a:p>
          <a:p>
            <a:pPr indent="0" lvl="0" marL="0" rtl="0" algn="l">
              <a:spcBef>
                <a:spcPts val="0"/>
              </a:spcBef>
              <a:spcAft>
                <a:spcPts val="0"/>
              </a:spcAft>
              <a:buNone/>
            </a:pPr>
            <a:r>
              <a:rPr i="1" lang="en-US" sz="1400"/>
              <a:t> </a:t>
            </a:r>
            <a:endParaRPr sz="1400"/>
          </a:p>
          <a:p>
            <a:pPr indent="0" lvl="0" marL="0" rtl="0" algn="l">
              <a:spcBef>
                <a:spcPts val="0"/>
              </a:spcBef>
              <a:spcAft>
                <a:spcPts val="0"/>
              </a:spcAft>
              <a:buNone/>
            </a:pPr>
            <a:r>
              <a:rPr lang="en-US" sz="1400"/>
              <a:t>If there are no (further) corrections, may I have a motion to approve the previous meeting’s minutes? A second? All in favor, please say aye or raise your hand. All opposed, please say nay or raise your hand.  Any abstentions? Please say abstain or raise your hand. </a:t>
            </a:r>
            <a:endParaRPr/>
          </a:p>
          <a:p>
            <a:pPr indent="0" lvl="0" marL="0" rtl="0" algn="l">
              <a:spcBef>
                <a:spcPts val="0"/>
              </a:spcBef>
              <a:spcAft>
                <a:spcPts val="0"/>
              </a:spcAft>
              <a:buNone/>
            </a:pPr>
            <a:r>
              <a:t/>
            </a:r>
            <a:endParaRPr i="1" sz="1400"/>
          </a:p>
          <a:p>
            <a:pPr indent="0" lvl="0" marL="0" rtl="0" algn="l">
              <a:spcBef>
                <a:spcPts val="0"/>
              </a:spcBef>
              <a:spcAft>
                <a:spcPts val="0"/>
              </a:spcAft>
              <a:buNone/>
            </a:pPr>
            <a:r>
              <a:rPr i="1" lang="en-US" sz="1400">
                <a:solidFill>
                  <a:srgbClr val="0070C0"/>
                </a:solidFill>
              </a:rPr>
              <a:t>[The secretary will note who made the motion, who seconded, and how each member voted.]</a:t>
            </a:r>
            <a:endParaRPr sz="1400">
              <a:solidFill>
                <a:srgbClr val="0070C0"/>
              </a:solidFill>
            </a:endParaRPr>
          </a:p>
          <a:p>
            <a:pPr indent="0" lvl="0" marL="0" rtl="0" algn="l">
              <a:spcBef>
                <a:spcPts val="0"/>
              </a:spcBef>
              <a:spcAft>
                <a:spcPts val="0"/>
              </a:spcAft>
              <a:buNone/>
            </a:pPr>
            <a:r>
              <a:t/>
            </a:r>
            <a:endParaRPr sz="1400"/>
          </a:p>
        </p:txBody>
      </p:sp>
      <p:sp>
        <p:nvSpPr>
          <p:cNvPr id="162" name="Google Shape;162;p8:notes"/>
          <p:cNvSpPr txBox="1"/>
          <p:nvPr>
            <p:ph idx="12" type="sldNum"/>
          </p:nvPr>
        </p:nvSpPr>
        <p:spPr>
          <a:xfrm>
            <a:off x="4143587" y="9119474"/>
            <a:ext cx="3169920" cy="481726"/>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74acf52f0_0_0: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3f74acf52f0_0_0: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400"/>
              <a:t>We will now move to </a:t>
            </a:r>
            <a:r>
              <a:rPr b="1" lang="en-US" sz="1400"/>
              <a:t>electing GO Team officers and representatives</a:t>
            </a:r>
            <a:r>
              <a:rPr lang="en-US" sz="1400"/>
              <a:t>. Before we begin the nominations, I’d like to remind the GO Team of the following- </a:t>
            </a:r>
            <a:endParaRPr/>
          </a:p>
          <a:p>
            <a:pPr indent="0" lvl="0" marL="0" rtl="0" algn="l">
              <a:spcBef>
                <a:spcPts val="0"/>
              </a:spcBef>
              <a:spcAft>
                <a:spcPts val="0"/>
              </a:spcAft>
              <a:buNone/>
            </a:pPr>
            <a:r>
              <a:t/>
            </a:r>
            <a:endParaRPr sz="1400"/>
          </a:p>
          <a:p>
            <a:pPr indent="-181240" lvl="0" marL="181240" rtl="0" algn="l">
              <a:spcBef>
                <a:spcPts val="0"/>
              </a:spcBef>
              <a:spcAft>
                <a:spcPts val="0"/>
              </a:spcAft>
              <a:buClr>
                <a:schemeClr val="dk1"/>
              </a:buClr>
              <a:buSzPts val="1400"/>
              <a:buFont typeface="Arial"/>
              <a:buChar char="•"/>
            </a:pPr>
            <a:r>
              <a:rPr lang="en-US" sz="1400"/>
              <a:t>Nominations do not have to be seconded.</a:t>
            </a:r>
            <a:endParaRPr/>
          </a:p>
          <a:p>
            <a:pPr indent="-181240" lvl="0" marL="181240" rtl="0" algn="l">
              <a:spcBef>
                <a:spcPts val="634"/>
              </a:spcBef>
              <a:spcAft>
                <a:spcPts val="0"/>
              </a:spcAft>
              <a:buClr>
                <a:schemeClr val="dk1"/>
              </a:buClr>
              <a:buSzPts val="1400"/>
              <a:buFont typeface="Arial"/>
              <a:buChar char="•"/>
            </a:pPr>
            <a:r>
              <a:rPr lang="en-US" sz="1400"/>
              <a:t>A member may nominate themselves.</a:t>
            </a:r>
            <a:endParaRPr/>
          </a:p>
          <a:p>
            <a:pPr indent="-181240" lvl="0" marL="181240" rtl="0" algn="l">
              <a:spcBef>
                <a:spcPts val="634"/>
              </a:spcBef>
              <a:spcAft>
                <a:spcPts val="0"/>
              </a:spcAft>
              <a:buClr>
                <a:schemeClr val="dk1"/>
              </a:buClr>
              <a:buSzPts val="1400"/>
              <a:buFont typeface="Arial"/>
              <a:buChar char="•"/>
            </a:pPr>
            <a:r>
              <a:rPr lang="en-US" sz="1400"/>
              <a:t>A member may nominate more than one person for any position. </a:t>
            </a:r>
            <a:endParaRPr/>
          </a:p>
          <a:p>
            <a:pPr indent="-181240" lvl="0" marL="181240" rtl="0" algn="l">
              <a:spcBef>
                <a:spcPts val="634"/>
              </a:spcBef>
              <a:spcAft>
                <a:spcPts val="0"/>
              </a:spcAft>
              <a:buClr>
                <a:schemeClr val="dk1"/>
              </a:buClr>
              <a:buSzPts val="1400"/>
              <a:buFont typeface="Arial"/>
              <a:buChar char="•"/>
            </a:pPr>
            <a:r>
              <a:rPr lang="en-US" sz="1400"/>
              <a:t>A member may decline a nomination during the nomination process.</a:t>
            </a:r>
            <a:endParaRPr/>
          </a:p>
          <a:p>
            <a:pPr indent="-181240" lvl="0" marL="181240" rtl="0" algn="l">
              <a:spcBef>
                <a:spcPts val="634"/>
              </a:spcBef>
              <a:spcAft>
                <a:spcPts val="0"/>
              </a:spcAft>
              <a:buClr>
                <a:schemeClr val="dk1"/>
              </a:buClr>
              <a:buSzPts val="1400"/>
              <a:buFont typeface="Arial"/>
              <a:buChar char="•"/>
            </a:pPr>
            <a:r>
              <a:rPr lang="en-US" sz="1400"/>
              <a:t>(</a:t>
            </a:r>
            <a:r>
              <a:rPr i="1" lang="en-US" sz="1400"/>
              <a:t>High schools</a:t>
            </a:r>
            <a:r>
              <a:rPr lang="en-US" sz="1400"/>
              <a:t>) Students may fill any officer position.</a:t>
            </a:r>
            <a:endParaRPr/>
          </a:p>
          <a:p>
            <a:pPr indent="-181240" lvl="0" marL="181240" rtl="0" algn="l">
              <a:spcBef>
                <a:spcPts val="634"/>
              </a:spcBef>
              <a:spcAft>
                <a:spcPts val="0"/>
              </a:spcAft>
              <a:buClr>
                <a:schemeClr val="dk1"/>
              </a:buClr>
              <a:buSzPts val="1400"/>
              <a:buFont typeface="Arial"/>
              <a:buChar char="•"/>
            </a:pPr>
            <a:r>
              <a:rPr lang="en-US" sz="1400"/>
              <a:t>Members may not serve more than two (2) consecutive terms (i.e.- 2 years) in the same officer position at the same school.</a:t>
            </a:r>
            <a:endParaRPr/>
          </a:p>
          <a:p>
            <a:pPr indent="-181240" lvl="0" marL="181240" rtl="0" algn="l">
              <a:spcBef>
                <a:spcPts val="634"/>
              </a:spcBef>
              <a:spcAft>
                <a:spcPts val="0"/>
              </a:spcAft>
              <a:buClr>
                <a:schemeClr val="dk1"/>
              </a:buClr>
              <a:buSzPts val="1400"/>
              <a:buFont typeface="Arial"/>
              <a:buChar char="•"/>
            </a:pPr>
            <a:r>
              <a:rPr lang="en-US" sz="1400"/>
              <a:t>Nominees do not have to leave the room during the nomination period or when a vote is taken. </a:t>
            </a:r>
            <a:endParaRPr/>
          </a:p>
          <a:p>
            <a:pPr indent="-181240" lvl="0" marL="181240" rtl="0" algn="l">
              <a:spcBef>
                <a:spcPts val="634"/>
              </a:spcBef>
              <a:spcAft>
                <a:spcPts val="0"/>
              </a:spcAft>
              <a:buClr>
                <a:schemeClr val="dk1"/>
              </a:buClr>
              <a:buSzPts val="1400"/>
              <a:buFont typeface="Arial"/>
              <a:buChar char="•"/>
            </a:pPr>
            <a:r>
              <a:rPr lang="en-US" sz="1400"/>
              <a:t>If there is more than one nominee per elected office, each nominee will be offered an opportunity to share why they should be elected to the seat.</a:t>
            </a:r>
            <a:endParaRPr/>
          </a:p>
          <a:p>
            <a:pPr indent="-181240" lvl="0" marL="181240" rtl="0" algn="l">
              <a:spcBef>
                <a:spcPts val="634"/>
              </a:spcBef>
              <a:spcAft>
                <a:spcPts val="0"/>
              </a:spcAft>
              <a:buClr>
                <a:schemeClr val="dk1"/>
              </a:buClr>
              <a:buSzPts val="1400"/>
              <a:buFont typeface="Arial"/>
              <a:buChar char="•"/>
            </a:pPr>
            <a:r>
              <a:rPr lang="en-US" sz="1400"/>
              <a:t>The newly elected officers will assume their position starting at the conclusion of this meeting and serve until June 30. </a:t>
            </a:r>
            <a:endParaRPr/>
          </a:p>
          <a:p>
            <a:pPr indent="-181240" lvl="0" marL="181240" rtl="0" algn="l">
              <a:spcBef>
                <a:spcPts val="634"/>
              </a:spcBef>
              <a:spcAft>
                <a:spcPts val="0"/>
              </a:spcAft>
              <a:buClr>
                <a:schemeClr val="dk1"/>
              </a:buClr>
              <a:buSzPts val="1400"/>
              <a:buFont typeface="Arial"/>
              <a:buChar char="•"/>
            </a:pPr>
            <a:r>
              <a:rPr lang="en-US" sz="1400"/>
              <a:t>All voting members have only one vote per seat.</a:t>
            </a:r>
            <a:endParaRPr/>
          </a:p>
          <a:p>
            <a:pPr indent="0" lvl="0" marL="0" rtl="0" algn="l">
              <a:spcBef>
                <a:spcPts val="634"/>
              </a:spcBef>
              <a:spcAft>
                <a:spcPts val="0"/>
              </a:spcAft>
              <a:buNone/>
            </a:pPr>
            <a:r>
              <a:t/>
            </a:r>
            <a:endParaRPr/>
          </a:p>
        </p:txBody>
      </p:sp>
      <p:sp>
        <p:nvSpPr>
          <p:cNvPr id="178" name="Google Shape;178;g3f74acf52f0_0_0: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f74acf52f0_0_103:notes"/>
          <p:cNvSpPr/>
          <p:nvPr>
            <p:ph idx="2" type="sldImg"/>
          </p:nvPr>
        </p:nvSpPr>
        <p:spPr>
          <a:xfrm>
            <a:off x="1376363" y="109538"/>
            <a:ext cx="4643400" cy="2611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3f74acf52f0_0_103:notes"/>
          <p:cNvSpPr txBox="1"/>
          <p:nvPr>
            <p:ph idx="1" type="body"/>
          </p:nvPr>
        </p:nvSpPr>
        <p:spPr>
          <a:xfrm>
            <a:off x="243840" y="2800351"/>
            <a:ext cx="6908700" cy="6560100"/>
          </a:xfrm>
          <a:prstGeom prst="rect">
            <a:avLst/>
          </a:prstGeom>
          <a:noFill/>
          <a:ln>
            <a:noFill/>
          </a:ln>
        </p:spPr>
        <p:txBody>
          <a:bodyPr anchorCtr="0" anchor="t" bIns="48325" lIns="96650" spcFirstLastPara="1" rIns="96650" wrap="square" tIns="48325">
            <a:noAutofit/>
          </a:bodyPr>
          <a:lstStyle/>
          <a:p>
            <a:pPr indent="0" lvl="0" marL="0" rtl="0" algn="l">
              <a:spcBef>
                <a:spcPts val="0"/>
              </a:spcBef>
              <a:spcAft>
                <a:spcPts val="0"/>
              </a:spcAft>
              <a:buNone/>
            </a:pPr>
            <a:r>
              <a:rPr lang="en-US" sz="1300"/>
              <a:t>First, we will elect the </a:t>
            </a:r>
            <a:r>
              <a:rPr b="1" lang="en-US" sz="1300"/>
              <a:t>GO Team’s Chair</a:t>
            </a:r>
            <a:r>
              <a:rPr lang="en-US" sz="1300"/>
              <a:t>. As a reminder, the responsibilities of the Chair include, but are not limited to</a:t>
            </a:r>
            <a:endParaRPr/>
          </a:p>
          <a:p>
            <a:pPr indent="-181240" lvl="0" marL="181240" rtl="0" algn="l">
              <a:spcBef>
                <a:spcPts val="0"/>
              </a:spcBef>
              <a:spcAft>
                <a:spcPts val="0"/>
              </a:spcAft>
              <a:buClr>
                <a:schemeClr val="dk1"/>
              </a:buClr>
              <a:buSzPts val="1300"/>
              <a:buFont typeface="Arial"/>
              <a:buChar char="•"/>
            </a:pPr>
            <a:r>
              <a:rPr lang="en-US" sz="1300"/>
              <a:t>Leading GO Team Meetings</a:t>
            </a:r>
            <a:endParaRPr/>
          </a:p>
          <a:p>
            <a:pPr indent="-181240" lvl="0" marL="181240" rtl="0" algn="l">
              <a:spcBef>
                <a:spcPts val="0"/>
              </a:spcBef>
              <a:spcAft>
                <a:spcPts val="0"/>
              </a:spcAft>
              <a:buClr>
                <a:schemeClr val="dk1"/>
              </a:buClr>
              <a:buSzPts val="1300"/>
              <a:buFont typeface="Arial"/>
              <a:buChar char="•"/>
            </a:pPr>
            <a:r>
              <a:rPr lang="en-US" sz="1300"/>
              <a:t>Working with the Principal and GO Team to develop meeting Agendas</a:t>
            </a:r>
            <a:endParaRPr/>
          </a:p>
          <a:p>
            <a:pPr indent="-181240" lvl="0" marL="181240" rtl="0" algn="l">
              <a:spcBef>
                <a:spcPts val="0"/>
              </a:spcBef>
              <a:spcAft>
                <a:spcPts val="0"/>
              </a:spcAft>
              <a:buClr>
                <a:schemeClr val="dk1"/>
              </a:buClr>
              <a:buSzPts val="1300"/>
              <a:buFont typeface="Arial"/>
              <a:buChar char="•"/>
            </a:pPr>
            <a:r>
              <a:rPr lang="en-US" sz="1300"/>
              <a:t>Ensuring every GO Team member has an opportunity to be heard</a:t>
            </a:r>
            <a:endParaRPr/>
          </a:p>
          <a:p>
            <a:pPr indent="-181240" lvl="0" marL="181240" rtl="0" algn="l">
              <a:spcBef>
                <a:spcPts val="0"/>
              </a:spcBef>
              <a:spcAft>
                <a:spcPts val="0"/>
              </a:spcAft>
              <a:buClr>
                <a:schemeClr val="dk1"/>
              </a:buClr>
              <a:buSzPts val="1300"/>
              <a:buFont typeface="Arial"/>
              <a:buChar char="•"/>
            </a:pPr>
            <a:r>
              <a:rPr lang="en-US" sz="1300"/>
              <a:t>Monitoring team compliance</a:t>
            </a:r>
            <a:endParaRPr/>
          </a:p>
          <a:p>
            <a:pPr indent="0" lvl="0" marL="0" rtl="0" algn="l">
              <a:spcBef>
                <a:spcPts val="0"/>
              </a:spcBef>
              <a:spcAft>
                <a:spcPts val="0"/>
              </a:spcAft>
              <a:buNone/>
            </a:pPr>
            <a:r>
              <a:rPr lang="en-US" sz="1300"/>
              <a:t> </a:t>
            </a:r>
            <a:endParaRPr/>
          </a:p>
          <a:p>
            <a:pPr indent="0" lvl="0" marL="0" rtl="0" algn="l">
              <a:spcBef>
                <a:spcPts val="0"/>
              </a:spcBef>
              <a:spcAft>
                <a:spcPts val="0"/>
              </a:spcAft>
              <a:buNone/>
            </a:pPr>
            <a:r>
              <a:rPr lang="en-US" sz="1300"/>
              <a:t>I will now open the floor to receive </a:t>
            </a:r>
            <a:r>
              <a:rPr b="1" lang="en-US" sz="1300"/>
              <a:t>Chair</a:t>
            </a:r>
            <a:r>
              <a:rPr lang="en-US" sz="1300"/>
              <a:t> nominations. </a:t>
            </a:r>
            <a:r>
              <a:rPr i="1" lang="en-US" sz="1300"/>
              <a:t>[Secretary will record all nominations.]</a:t>
            </a:r>
            <a:endParaRPr/>
          </a:p>
          <a:p>
            <a:pPr indent="0" lvl="0" marL="0" rtl="0" algn="l">
              <a:spcBef>
                <a:spcPts val="800"/>
              </a:spcBef>
              <a:spcAft>
                <a:spcPts val="0"/>
              </a:spcAft>
              <a:buNone/>
            </a:pPr>
            <a:r>
              <a:rPr lang="en-US" sz="1300"/>
              <a:t>Would any of the nominees like to decline the nomination? </a:t>
            </a:r>
            <a:r>
              <a:rPr i="1" lang="en-US" sz="1300"/>
              <a:t>[</a:t>
            </a:r>
            <a:r>
              <a:rPr b="1" lang="en-US" sz="1300"/>
              <a:t>Note to Secretary</a:t>
            </a:r>
            <a:r>
              <a:rPr i="1" lang="en-US" sz="1300"/>
              <a:t>: If someone declines the nomination, have the secretary write “Nomination Declined” by the nominee’s name on the minutes sheet.] </a:t>
            </a:r>
            <a:endParaRPr sz="1300"/>
          </a:p>
          <a:p>
            <a:pPr indent="0" lvl="0" marL="0" rtl="0" algn="l">
              <a:spcBef>
                <a:spcPts val="800"/>
              </a:spcBef>
              <a:spcAft>
                <a:spcPts val="0"/>
              </a:spcAft>
              <a:buNone/>
            </a:pPr>
            <a:r>
              <a:rPr lang="en-US" sz="1300"/>
              <a:t>If there are no further nominations, I will close the floor. We will begin the confirmation process.  We have</a:t>
            </a:r>
            <a:r>
              <a:rPr lang="en-US" sz="1300">
                <a:solidFill>
                  <a:srgbClr val="0070C0"/>
                </a:solidFill>
              </a:rPr>
              <a:t> [insert number]</a:t>
            </a:r>
            <a:r>
              <a:rPr lang="en-US" sz="1300"/>
              <a:t> people being considered for the Chair seat.</a:t>
            </a:r>
            <a:endParaRPr/>
          </a:p>
          <a:p>
            <a:pPr indent="0" lvl="0" marL="0" rtl="0" algn="l">
              <a:spcBef>
                <a:spcPts val="800"/>
              </a:spcBef>
              <a:spcAft>
                <a:spcPts val="0"/>
              </a:spcAft>
              <a:buNone/>
            </a:pPr>
            <a:r>
              <a:rPr lang="en-US" sz="1300"/>
              <a:t>The nomination(s) for Chair is/are </a:t>
            </a:r>
            <a:r>
              <a:rPr lang="en-US" sz="1300">
                <a:solidFill>
                  <a:srgbClr val="0070C0"/>
                </a:solidFill>
              </a:rPr>
              <a:t>[insert candidate(s)’ name(s)]</a:t>
            </a:r>
            <a:r>
              <a:rPr lang="en-US" sz="1300"/>
              <a:t>.</a:t>
            </a:r>
            <a:endParaRPr/>
          </a:p>
          <a:p>
            <a:pPr indent="0" lvl="0" marL="0" rtl="0" algn="l">
              <a:spcBef>
                <a:spcPts val="800"/>
              </a:spcBef>
              <a:spcAft>
                <a:spcPts val="0"/>
              </a:spcAft>
              <a:buNone/>
            </a:pPr>
            <a:r>
              <a:rPr lang="en-US" sz="1300"/>
              <a:t>At this time I will offer each Chair nominee an opportunity to explain why they are the best candidate for the position. Other GO Team members may ask the nominees questions before voting.</a:t>
            </a:r>
            <a:endParaRPr/>
          </a:p>
          <a:p>
            <a:pPr indent="0" lvl="0" marL="0" rtl="0" algn="l">
              <a:spcBef>
                <a:spcPts val="800"/>
              </a:spcBef>
              <a:spcAft>
                <a:spcPts val="0"/>
              </a:spcAft>
              <a:buNone/>
            </a:pPr>
            <a:r>
              <a:rPr i="1" lang="en-US" sz="1300"/>
              <a:t>[Allow reasonable amount of time for the nominees to speak and the other GO Team members to ask questions.]</a:t>
            </a:r>
            <a:endParaRPr sz="1300"/>
          </a:p>
          <a:p>
            <a:pPr indent="0" lvl="0" marL="0" rtl="0" algn="l">
              <a:spcBef>
                <a:spcPts val="800"/>
              </a:spcBef>
              <a:spcAft>
                <a:spcPts val="0"/>
              </a:spcAft>
              <a:buNone/>
            </a:pPr>
            <a:r>
              <a:rPr lang="en-US" sz="1300"/>
              <a:t>Please raise your hand to vote for your choice for Chair of our GO Team </a:t>
            </a:r>
            <a:r>
              <a:rPr i="1" lang="en-US" sz="1300"/>
              <a:t>[</a:t>
            </a:r>
            <a:r>
              <a:rPr lang="en-US" sz="1300"/>
              <a:t>Chair</a:t>
            </a:r>
            <a:r>
              <a:rPr i="1" lang="en-US" sz="1300"/>
              <a:t> will announce each candidate’s name and allow GO Team members to vote.]</a:t>
            </a:r>
            <a:r>
              <a:rPr lang="en-US" sz="1300"/>
              <a:t> Any abstentions? Please say abstain or raise your hand. </a:t>
            </a:r>
            <a:r>
              <a:rPr i="1" lang="en-US" sz="1300"/>
              <a:t>[The secretary will note how each member voted.]</a:t>
            </a:r>
            <a:endParaRPr sz="1300"/>
          </a:p>
          <a:p>
            <a:pPr indent="0" lvl="0" marL="0" rtl="0" algn="l">
              <a:spcBef>
                <a:spcPts val="800"/>
              </a:spcBef>
              <a:spcAft>
                <a:spcPts val="0"/>
              </a:spcAft>
              <a:buNone/>
            </a:pPr>
            <a:r>
              <a:rPr i="1" lang="en-US" sz="1300"/>
              <a:t>[</a:t>
            </a:r>
            <a:r>
              <a:rPr b="1" lang="en-US" sz="1300" u="sng">
                <a:solidFill>
                  <a:srgbClr val="0070C0"/>
                </a:solidFill>
              </a:rPr>
              <a:t>Note to Chair</a:t>
            </a:r>
            <a:r>
              <a:rPr i="1" lang="en-US" sz="1300" u="sng">
                <a:solidFill>
                  <a:srgbClr val="0070C0"/>
                </a:solidFill>
              </a:rPr>
              <a:t>:</a:t>
            </a:r>
            <a:r>
              <a:rPr i="1" lang="en-US" sz="1300"/>
              <a:t> If there is a majority winner, proceed to the below announcement. If there is no majority winner, narrow the field to the top 2 candidates and vote again. If there is a tie between 2 candidates, have additional discussion and vote again.]</a:t>
            </a:r>
            <a:endParaRPr sz="1300"/>
          </a:p>
          <a:p>
            <a:pPr indent="0" lvl="0" marL="0" rtl="0" algn="l">
              <a:spcBef>
                <a:spcPts val="800"/>
              </a:spcBef>
              <a:spcAft>
                <a:spcPts val="0"/>
              </a:spcAft>
              <a:buNone/>
            </a:pPr>
            <a:r>
              <a:rPr lang="en-US" sz="1300"/>
              <a:t>Congratulations, </a:t>
            </a:r>
            <a:r>
              <a:rPr lang="en-US" sz="1300">
                <a:solidFill>
                  <a:srgbClr val="0070C0"/>
                </a:solidFill>
              </a:rPr>
              <a:t>[insert winner’s name] </a:t>
            </a:r>
            <a:r>
              <a:rPr lang="en-US" sz="1300"/>
              <a:t>you will serve as the GO Team Chair for this school year!</a:t>
            </a:r>
            <a:endParaRPr/>
          </a:p>
          <a:p>
            <a:pPr indent="0" lvl="0" marL="0" rtl="0" algn="l">
              <a:spcBef>
                <a:spcPts val="800"/>
              </a:spcBef>
              <a:spcAft>
                <a:spcPts val="0"/>
              </a:spcAft>
              <a:buNone/>
            </a:pPr>
            <a:r>
              <a:t/>
            </a:r>
            <a:endParaRPr/>
          </a:p>
        </p:txBody>
      </p:sp>
      <p:sp>
        <p:nvSpPr>
          <p:cNvPr id="206" name="Google Shape;206;g3f74acf52f0_0_103:notes"/>
          <p:cNvSpPr txBox="1"/>
          <p:nvPr>
            <p:ph idx="12" type="sldNum"/>
          </p:nvPr>
        </p:nvSpPr>
        <p:spPr>
          <a:xfrm>
            <a:off x="4143587" y="9119474"/>
            <a:ext cx="3169800" cy="481800"/>
          </a:xfrm>
          <a:prstGeom prst="rect">
            <a:avLst/>
          </a:prstGeom>
          <a:noFill/>
          <a:ln>
            <a:noFill/>
          </a:ln>
        </p:spPr>
        <p:txBody>
          <a:bodyPr anchorCtr="0" anchor="b" bIns="48325" lIns="96650" spcFirstLastPara="1" rIns="96650" wrap="square" tIns="48325">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 name="Shape 13"/>
        <p:cNvGrpSpPr/>
        <p:nvPr/>
      </p:nvGrpSpPr>
      <p:grpSpPr>
        <a:xfrm>
          <a:off x="0" y="0"/>
          <a:ext cx="0" cy="0"/>
          <a:chOff x="0" y="0"/>
          <a:chExt cx="0" cy="0"/>
        </a:xfrm>
      </p:grpSpPr>
      <p:sp>
        <p:nvSpPr>
          <p:cNvPr id="14" name="Google Shape;14;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4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 name="Google Shape;73;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4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9" name="Google Shape;79;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3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0" name="Google Shape;20;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 name="Google Shape;26;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3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Quattrocento Sans"/>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2" name="Google Shape;32;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8" name="Google Shape;38;p3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9" name="Google Shape;39;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Quattrocento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3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3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3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4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Quattrocento San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4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9" name="Google Shape;59;p4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0" name="Google Shape;60;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4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Quattrocento San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42"/>
          <p:cNvSpPr/>
          <p:nvPr>
            <p:ph idx="2" type="pic"/>
          </p:nvPr>
        </p:nvSpPr>
        <p:spPr>
          <a:xfrm>
            <a:off x="1792288" y="612775"/>
            <a:ext cx="5486400" cy="4114800"/>
          </a:xfrm>
          <a:prstGeom prst="rect">
            <a:avLst/>
          </a:prstGeom>
          <a:noFill/>
          <a:ln>
            <a:noFill/>
          </a:ln>
        </p:spPr>
      </p:sp>
      <p:sp>
        <p:nvSpPr>
          <p:cNvPr id="66" name="Google Shape;66;p4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7" name="Google Shape;67;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Quattrocento Sans"/>
              <a:buNone/>
              <a:defRPr b="0" i="0" sz="4400" u="none" cap="none" strike="noStrik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Quattrocento Sans"/>
                <a:ea typeface="Quattrocento Sans"/>
                <a:cs typeface="Quattrocento Sans"/>
                <a:sym typeface="Quattrocento Sans"/>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Quattrocento Sans"/>
                <a:ea typeface="Quattrocento Sans"/>
                <a:cs typeface="Quattrocento Sans"/>
                <a:sym typeface="Quattrocento Sans"/>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Quattrocento Sans"/>
                <a:ea typeface="Quattrocento Sans"/>
                <a:cs typeface="Quattrocento Sans"/>
                <a:sym typeface="Quattrocento Sans"/>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 name="Google Shape;9;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Quattrocento Sans"/>
                <a:ea typeface="Quattrocento Sans"/>
                <a:cs typeface="Quattrocento Sans"/>
                <a:sym typeface="Quattrocento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Quattrocento Sans"/>
                <a:ea typeface="Quattrocento Sans"/>
                <a:cs typeface="Quattrocento Sans"/>
                <a:sym typeface="Quattrocento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1pPr>
            <a:lvl2pPr indent="0" lvl="1"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2pPr>
            <a:lvl3pPr indent="0" lvl="2"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3pPr>
            <a:lvl4pPr indent="0" lvl="3"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4pPr>
            <a:lvl5pPr indent="0" lvl="4"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5pPr>
            <a:lvl6pPr indent="0" lvl="5"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6pPr>
            <a:lvl7pPr indent="0" lvl="6"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7pPr>
            <a:lvl8pPr indent="0" lvl="7"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8pPr>
            <a:lvl9pPr indent="0" lvl="8" marL="0" marR="0" rtl="0" algn="r">
              <a:spcBef>
                <a:spcPts val="0"/>
              </a:spcBef>
              <a:buNone/>
              <a:defRPr b="0" i="0" sz="1200" u="none" cap="none" strike="noStrike">
                <a:solidFill>
                  <a:srgbClr val="888888"/>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pic>
        <p:nvPicPr>
          <p:cNvPr descr="A black and red logo&#10;&#10;AI-generated content may be incorrect." id="12" name="Google Shape;12;p33"/>
          <p:cNvPicPr preferRelativeResize="0"/>
          <p:nvPr/>
        </p:nvPicPr>
        <p:blipFill rotWithShape="1">
          <a:blip r:embed="rId1">
            <a:alphaModFix/>
          </a:blip>
          <a:srcRect b="0" l="0" r="0" t="0"/>
          <a:stretch/>
        </p:blipFill>
        <p:spPr>
          <a:xfrm>
            <a:off x="533400" y="9119924"/>
            <a:ext cx="1752600" cy="89243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s://docs.google.com/spreadsheets/d/1nB0drcLz1FdPPf_9GBSv5gRy1RNqt8aeFWPr3gLH-j4/edit?gid=0#gid=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s://docs.google.com/spreadsheets/d/1nB0drcLz1FdPPf_9GBSv5gRy1RNqt8aeFWPr3gLH-j4/edit?gid=0#gid=0"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29.png"/><Relationship Id="rId5"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s://simbli.eboardsolutions.com/Policy/ViewPolicy.aspx?S=36031014&amp;revid=ypZzaM9Wo24rCslshWu4z7zDQ==&amp;st=Use%20of%20Electronic%20Devices%20by%20Students&amp;mt=Exact" TargetMode="External"/><Relationship Id="rId4" Type="http://schemas.openxmlformats.org/officeDocument/2006/relationships/hyperlink" Target="https://www.legis.ga.gov/legislation/70072" TargetMode="External"/><Relationship Id="rId5" Type="http://schemas.openxmlformats.org/officeDocument/2006/relationships/hyperlink" Target="https://simbli.eboardsolutions.com/Policy/ViewPolicy.aspx?S=36031014&amp;revid=ypZzaM9Wo24rCslshWu4z7zDQ==&amp;st=Use%20of%20Electronic%20Devices%20by%20Students&amp;mt=Exact" TargetMode="External"/><Relationship Id="rId6" Type="http://schemas.openxmlformats.org/officeDocument/2006/relationships/hyperlink" Target="https://simbli.eboardsolutions.com/Policy/ViewPolicy.aspx?S=36031014&amp;revid=tTYmkTslsheNslshOa1jLmlAy72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7.png"/><Relationship Id="rId4" Type="http://schemas.openxmlformats.org/officeDocument/2006/relationships/hyperlink" Target="https://drive.google.com/file/d/1mPy4lOXl5izOSKLgor58B2MupAOqRXfq/view?usp=sharing" TargetMode="External"/><Relationship Id="rId5" Type="http://schemas.openxmlformats.org/officeDocument/2006/relationships/image" Target="../media/image25.png"/><Relationship Id="rId6"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0" Type="http://schemas.openxmlformats.org/officeDocument/2006/relationships/hyperlink" Target="https://www.atlantapublicschools.us/cms/lib/GA01000924/Centricity/Domain/15157/2023%20GO%20Team%20Handbook%20-FINAL.pdf" TargetMode="External"/><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20.png"/><Relationship Id="rId5" Type="http://schemas.openxmlformats.org/officeDocument/2006/relationships/image" Target="../media/image29.png"/><Relationship Id="rId6" Type="http://schemas.openxmlformats.org/officeDocument/2006/relationships/image" Target="../media/image7.png"/><Relationship Id="rId7" Type="http://schemas.openxmlformats.org/officeDocument/2006/relationships/image" Target="../media/image5.png"/><Relationship Id="rId8"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grpSp>
        <p:nvGrpSpPr>
          <p:cNvPr id="87" name="Google Shape;87;g3f74acf52f0_0_652"/>
          <p:cNvGrpSpPr/>
          <p:nvPr/>
        </p:nvGrpSpPr>
        <p:grpSpPr>
          <a:xfrm>
            <a:off x="0" y="-22475"/>
            <a:ext cx="4462876" cy="10310012"/>
            <a:chOff x="0" y="-57150"/>
            <a:chExt cx="1175400" cy="2766600"/>
          </a:xfrm>
        </p:grpSpPr>
        <p:sp>
          <p:nvSpPr>
            <p:cNvPr id="88" name="Google Shape;88;g3f74acf52f0_0_652"/>
            <p:cNvSpPr/>
            <p:nvPr/>
          </p:nvSpPr>
          <p:spPr>
            <a:xfrm>
              <a:off x="0" y="0"/>
              <a:ext cx="1175397" cy="2709333"/>
            </a:xfrm>
            <a:custGeom>
              <a:rect b="b" l="l" r="r" t="t"/>
              <a:pathLst>
                <a:path extrusionOk="0" h="2709333" w="1175397">
                  <a:moveTo>
                    <a:pt x="0" y="0"/>
                  </a:moveTo>
                  <a:lnTo>
                    <a:pt x="1175397" y="0"/>
                  </a:lnTo>
                  <a:lnTo>
                    <a:pt x="1175397" y="2709333"/>
                  </a:lnTo>
                  <a:lnTo>
                    <a:pt x="0" y="270933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89" name="Google Shape;89;g3f74acf52f0_0_652"/>
            <p:cNvSpPr txBox="1"/>
            <p:nvPr/>
          </p:nvSpPr>
          <p:spPr>
            <a:xfrm>
              <a:off x="0" y="-57150"/>
              <a:ext cx="1175400" cy="2766600"/>
            </a:xfrm>
            <a:prstGeom prst="rect">
              <a:avLst/>
            </a:prstGeom>
            <a:solidFill>
              <a:schemeClr val="accent1"/>
            </a:solid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90" name="Google Shape;90;g3f74acf52f0_0_652"/>
          <p:cNvSpPr/>
          <p:nvPr/>
        </p:nvSpPr>
        <p:spPr>
          <a:xfrm>
            <a:off x="10271102" y="9394779"/>
            <a:ext cx="3129993" cy="895390"/>
          </a:xfrm>
          <a:custGeom>
            <a:rect b="b" l="l" r="r" t="t"/>
            <a:pathLst>
              <a:path extrusionOk="0" h="2865247" w="3129993">
                <a:moveTo>
                  <a:pt x="0" y="0"/>
                </a:moveTo>
                <a:lnTo>
                  <a:pt x="3129993" y="0"/>
                </a:lnTo>
                <a:lnTo>
                  <a:pt x="3129993" y="2865247"/>
                </a:lnTo>
                <a:lnTo>
                  <a:pt x="0" y="2865247"/>
                </a:lnTo>
                <a:lnTo>
                  <a:pt x="0" y="0"/>
                </a:lnTo>
                <a:close/>
              </a:path>
            </a:pathLst>
          </a:custGeom>
          <a:blipFill rotWithShape="1">
            <a:blip r:embed="rId3">
              <a:alphaModFix/>
            </a:blip>
            <a:stretch>
              <a:fillRect b="-22113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91" name="Google Shape;91;g3f74acf52f0_0_652"/>
          <p:cNvSpPr/>
          <p:nvPr/>
        </p:nvSpPr>
        <p:spPr>
          <a:xfrm>
            <a:off x="2726327" y="0"/>
            <a:ext cx="3043038" cy="1030690"/>
          </a:xfrm>
          <a:custGeom>
            <a:rect b="b" l="l" r="r" t="t"/>
            <a:pathLst>
              <a:path extrusionOk="0" h="2785648" w="3043038">
                <a:moveTo>
                  <a:pt x="0" y="0"/>
                </a:moveTo>
                <a:lnTo>
                  <a:pt x="3043039" y="0"/>
                </a:lnTo>
                <a:lnTo>
                  <a:pt x="3043039" y="2785648"/>
                </a:lnTo>
                <a:lnTo>
                  <a:pt x="0" y="2785648"/>
                </a:lnTo>
                <a:lnTo>
                  <a:pt x="0" y="0"/>
                </a:lnTo>
                <a:close/>
              </a:path>
            </a:pathLst>
          </a:custGeom>
          <a:blipFill rotWithShape="1">
            <a:blip r:embed="rId4">
              <a:alphaModFix/>
            </a:blip>
            <a:stretch>
              <a:fillRect b="0" l="0" r="0" t="-1707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92" name="Google Shape;92;g3f74acf52f0_0_652"/>
          <p:cNvSpPr/>
          <p:nvPr/>
        </p:nvSpPr>
        <p:spPr>
          <a:xfrm rot="5400000">
            <a:off x="15676653" y="-824511"/>
            <a:ext cx="1786835" cy="3435858"/>
          </a:xfrm>
          <a:custGeom>
            <a:rect b="b" l="l" r="r" t="t"/>
            <a:pathLst>
              <a:path extrusionOk="0" h="4114800" w="2007680">
                <a:moveTo>
                  <a:pt x="2007680" y="4114800"/>
                </a:moveTo>
                <a:lnTo>
                  <a:pt x="0" y="4114800"/>
                </a:lnTo>
                <a:lnTo>
                  <a:pt x="0" y="0"/>
                </a:lnTo>
                <a:lnTo>
                  <a:pt x="2007680" y="0"/>
                </a:lnTo>
                <a:lnTo>
                  <a:pt x="2007680" y="4114800"/>
                </a:lnTo>
                <a:close/>
              </a:path>
            </a:pathLst>
          </a:custGeom>
          <a:blipFill rotWithShape="1">
            <a:blip r:embed="rId5">
              <a:alphaModFix/>
            </a:blip>
            <a:stretch>
              <a:fillRect b="0" l="-12420" r="0" t="-1981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93" name="Google Shape;93;g3f74acf52f0_0_652"/>
          <p:cNvSpPr txBox="1"/>
          <p:nvPr/>
        </p:nvSpPr>
        <p:spPr>
          <a:xfrm>
            <a:off x="9372600" y="3900114"/>
            <a:ext cx="6435900" cy="295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399">
                <a:solidFill>
                  <a:srgbClr val="1D1D1B"/>
                </a:solidFill>
                <a:latin typeface="Poppins"/>
                <a:ea typeface="Poppins"/>
                <a:cs typeface="Poppins"/>
                <a:sym typeface="Poppins"/>
              </a:rPr>
              <a:t>GO Team Organizational Meeting</a:t>
            </a:r>
            <a:endParaRPr/>
          </a:p>
        </p:txBody>
      </p:sp>
      <p:sp>
        <p:nvSpPr>
          <p:cNvPr id="94" name="Google Shape;94;g3f74acf52f0_0_652"/>
          <p:cNvSpPr txBox="1"/>
          <p:nvPr/>
        </p:nvSpPr>
        <p:spPr>
          <a:xfrm>
            <a:off x="14020800" y="8856170"/>
            <a:ext cx="4044000" cy="1077300"/>
          </a:xfrm>
          <a:prstGeom prst="rect">
            <a:avLst/>
          </a:prstGeom>
          <a:noFill/>
          <a:ln cap="flat" cmpd="sng" w="762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dk1"/>
                </a:solidFill>
                <a:latin typeface="Calibri"/>
                <a:ea typeface="Calibri"/>
                <a:cs typeface="Calibri"/>
                <a:sym typeface="Calibri"/>
              </a:rPr>
              <a:t>8/20/26 @ 3:00pm</a:t>
            </a:r>
            <a:endParaRPr b="1" sz="32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sz="3200">
              <a:solidFill>
                <a:schemeClr val="dk1"/>
              </a:solidFill>
              <a:latin typeface="Calibri"/>
              <a:ea typeface="Calibri"/>
              <a:cs typeface="Calibri"/>
              <a:sym typeface="Calibri"/>
            </a:endParaRPr>
          </a:p>
        </p:txBody>
      </p:sp>
      <p:pic>
        <p:nvPicPr>
          <p:cNvPr id="95" name="Google Shape;95;g3f74acf52f0_0_652"/>
          <p:cNvPicPr preferRelativeResize="0"/>
          <p:nvPr/>
        </p:nvPicPr>
        <p:blipFill>
          <a:blip r:embed="rId6">
            <a:alphaModFix/>
          </a:blip>
          <a:stretch>
            <a:fillRect/>
          </a:stretch>
        </p:blipFill>
        <p:spPr>
          <a:xfrm>
            <a:off x="4895731" y="3429000"/>
            <a:ext cx="4044000" cy="418344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grpSp>
        <p:nvGrpSpPr>
          <p:cNvPr id="226" name="Google Shape;226;g3f74acf52f0_0_196"/>
          <p:cNvGrpSpPr/>
          <p:nvPr/>
        </p:nvGrpSpPr>
        <p:grpSpPr>
          <a:xfrm>
            <a:off x="0" y="-22475"/>
            <a:ext cx="9073832" cy="10310012"/>
            <a:chOff x="0" y="-57150"/>
            <a:chExt cx="2389800" cy="2766600"/>
          </a:xfrm>
        </p:grpSpPr>
        <p:sp>
          <p:nvSpPr>
            <p:cNvPr id="227" name="Google Shape;227;g3f74acf52f0_0_196"/>
            <p:cNvSpPr/>
            <p:nvPr/>
          </p:nvSpPr>
          <p:spPr>
            <a:xfrm>
              <a:off x="0" y="0"/>
              <a:ext cx="2389791" cy="2709333"/>
            </a:xfrm>
            <a:custGeom>
              <a:rect b="b" l="l" r="r" t="t"/>
              <a:pathLst>
                <a:path extrusionOk="0" h="2709333" w="2389791">
                  <a:moveTo>
                    <a:pt x="0" y="0"/>
                  </a:moveTo>
                  <a:lnTo>
                    <a:pt x="2389791" y="0"/>
                  </a:lnTo>
                  <a:lnTo>
                    <a:pt x="2389791" y="2709333"/>
                  </a:lnTo>
                  <a:lnTo>
                    <a:pt x="0" y="2709333"/>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28" name="Google Shape;228;g3f74acf52f0_0_196"/>
            <p:cNvSpPr txBox="1"/>
            <p:nvPr/>
          </p:nvSpPr>
          <p:spPr>
            <a:xfrm>
              <a:off x="0" y="-57150"/>
              <a:ext cx="2389800" cy="2766600"/>
            </a:xfrm>
            <a:prstGeom prst="rect">
              <a:avLst/>
            </a:prstGeom>
            <a:solidFill>
              <a:schemeClr val="accent5"/>
            </a:solid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229" name="Google Shape;229;g3f74acf52f0_0_196"/>
          <p:cNvGrpSpPr/>
          <p:nvPr/>
        </p:nvGrpSpPr>
        <p:grpSpPr>
          <a:xfrm>
            <a:off x="12420163" y="9047441"/>
            <a:ext cx="5867864" cy="1239566"/>
            <a:chOff x="0" y="-57150"/>
            <a:chExt cx="1684909" cy="326468"/>
          </a:xfrm>
        </p:grpSpPr>
        <p:sp>
          <p:nvSpPr>
            <p:cNvPr id="230" name="Google Shape;230;g3f74acf52f0_0_196"/>
            <p:cNvSpPr/>
            <p:nvPr/>
          </p:nvSpPr>
          <p:spPr>
            <a:xfrm>
              <a:off x="0" y="0"/>
              <a:ext cx="1684909" cy="269318"/>
            </a:xfrm>
            <a:custGeom>
              <a:rect b="b" l="l" r="r" t="t"/>
              <a:pathLst>
                <a:path extrusionOk="0" h="269318" w="1684909">
                  <a:moveTo>
                    <a:pt x="0" y="0"/>
                  </a:moveTo>
                  <a:lnTo>
                    <a:pt x="1684909" y="0"/>
                  </a:lnTo>
                  <a:lnTo>
                    <a:pt x="1684909" y="269318"/>
                  </a:lnTo>
                  <a:lnTo>
                    <a:pt x="0" y="269318"/>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31" name="Google Shape;231;g3f74acf52f0_0_196"/>
            <p:cNvSpPr txBox="1"/>
            <p:nvPr/>
          </p:nvSpPr>
          <p:spPr>
            <a:xfrm>
              <a:off x="0" y="-57150"/>
              <a:ext cx="1684800" cy="3264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232" name="Google Shape;232;g3f74acf52f0_0_196"/>
          <p:cNvSpPr/>
          <p:nvPr/>
        </p:nvSpPr>
        <p:spPr>
          <a:xfrm>
            <a:off x="17252555" y="5547828"/>
            <a:ext cx="1032898" cy="2865247"/>
          </a:xfrm>
          <a:custGeom>
            <a:rect b="b" l="l" r="r" t="t"/>
            <a:pathLst>
              <a:path extrusionOk="0" h="2865247" w="3129993">
                <a:moveTo>
                  <a:pt x="0" y="0"/>
                </a:moveTo>
                <a:lnTo>
                  <a:pt x="3129993" y="0"/>
                </a:lnTo>
                <a:lnTo>
                  <a:pt x="3129993" y="2865248"/>
                </a:lnTo>
                <a:lnTo>
                  <a:pt x="0" y="2865248"/>
                </a:lnTo>
                <a:lnTo>
                  <a:pt x="0" y="0"/>
                </a:lnTo>
                <a:close/>
              </a:path>
            </a:pathLst>
          </a:custGeom>
          <a:blipFill rotWithShape="1">
            <a:blip r:embed="rId3">
              <a:alphaModFix/>
            </a:blip>
            <a:stretch>
              <a:fillRect b="0" l="0" r="-20227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33" name="Google Shape;233;g3f74acf52f0_0_196"/>
          <p:cNvSpPr/>
          <p:nvPr/>
        </p:nvSpPr>
        <p:spPr>
          <a:xfrm>
            <a:off x="6030701" y="-22473"/>
            <a:ext cx="3043038" cy="1030690"/>
          </a:xfrm>
          <a:custGeom>
            <a:rect b="b" l="l" r="r" t="t"/>
            <a:pathLst>
              <a:path extrusionOk="0" h="2785648" w="3043038">
                <a:moveTo>
                  <a:pt x="0" y="0"/>
                </a:moveTo>
                <a:lnTo>
                  <a:pt x="3043038" y="0"/>
                </a:lnTo>
                <a:lnTo>
                  <a:pt x="3043038" y="2785648"/>
                </a:lnTo>
                <a:lnTo>
                  <a:pt x="0" y="2785648"/>
                </a:lnTo>
                <a:lnTo>
                  <a:pt x="0" y="0"/>
                </a:lnTo>
                <a:close/>
              </a:path>
            </a:pathLst>
          </a:custGeom>
          <a:blipFill rotWithShape="1">
            <a:blip r:embed="rId4">
              <a:alphaModFix/>
            </a:blip>
            <a:stretch>
              <a:fillRect b="0" l="0" r="0" t="-1707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34" name="Google Shape;234;g3f74acf52f0_0_196"/>
          <p:cNvSpPr/>
          <p:nvPr/>
        </p:nvSpPr>
        <p:spPr>
          <a:xfrm flipH="1" rot="-5400000">
            <a:off x="980455" y="-980456"/>
            <a:ext cx="1711547" cy="3672459"/>
          </a:xfrm>
          <a:custGeom>
            <a:rect b="b" l="l" r="r" t="t"/>
            <a:pathLst>
              <a:path extrusionOk="0" h="4114800" w="2007680">
                <a:moveTo>
                  <a:pt x="2007680" y="0"/>
                </a:moveTo>
                <a:lnTo>
                  <a:pt x="0" y="0"/>
                </a:lnTo>
                <a:lnTo>
                  <a:pt x="0" y="4114800"/>
                </a:lnTo>
                <a:lnTo>
                  <a:pt x="2007680" y="4114800"/>
                </a:lnTo>
                <a:lnTo>
                  <a:pt x="2007680" y="0"/>
                </a:lnTo>
                <a:close/>
              </a:path>
            </a:pathLst>
          </a:custGeom>
          <a:blipFill rotWithShape="1">
            <a:blip r:embed="rId5">
              <a:alphaModFix/>
            </a:blip>
            <a:stretch>
              <a:fillRect b="0" l="-17240" r="0" t="-121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35" name="Google Shape;235;g3f74acf52f0_0_196"/>
          <p:cNvSpPr txBox="1"/>
          <p:nvPr/>
        </p:nvSpPr>
        <p:spPr>
          <a:xfrm>
            <a:off x="422069" y="3290859"/>
            <a:ext cx="8229600" cy="15699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9600">
                <a:solidFill>
                  <a:schemeClr val="accent1"/>
                </a:solidFill>
                <a:latin typeface="Arial"/>
                <a:ea typeface="Arial"/>
                <a:cs typeface="Arial"/>
                <a:sym typeface="Arial"/>
              </a:rPr>
              <a:t>VICE-CHAIR</a:t>
            </a:r>
            <a:endParaRPr/>
          </a:p>
        </p:txBody>
      </p:sp>
      <p:sp>
        <p:nvSpPr>
          <p:cNvPr id="236" name="Google Shape;236;g3f74acf52f0_0_196"/>
          <p:cNvSpPr txBox="1"/>
          <p:nvPr/>
        </p:nvSpPr>
        <p:spPr>
          <a:xfrm>
            <a:off x="10028357" y="1006822"/>
            <a:ext cx="7213500" cy="8096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accent4"/>
                </a:solidFill>
                <a:latin typeface="Calibri"/>
                <a:ea typeface="Calibri"/>
                <a:cs typeface="Calibri"/>
                <a:sym typeface="Calibri"/>
              </a:rPr>
              <a:t>The GO Team Vice-Chair assists the GO Team Chair in providing leadership to the GO Team and presides at all meetings of the GO Team in the absence of the Chair.</a:t>
            </a:r>
            <a:endParaRPr/>
          </a:p>
          <a:p>
            <a:pPr indent="0" lvl="0" marL="0" marR="0" rtl="0" algn="l">
              <a:spcBef>
                <a:spcPts val="0"/>
              </a:spcBef>
              <a:spcAft>
                <a:spcPts val="0"/>
              </a:spcAft>
              <a:buNone/>
            </a:pPr>
            <a:r>
              <a:t/>
            </a:r>
            <a:endParaRPr b="1" sz="24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Key Responsibilities</a:t>
            </a:r>
            <a:endParaRPr sz="2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Ensuring the GO Team follows parliamentary procedure</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Working with the Principal and Chair to develop meeting Agendas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Acting as Chair, if the Chair is not present.</a:t>
            </a:r>
            <a:endParaRPr/>
          </a:p>
          <a:p>
            <a:pPr indent="-133350" lvl="0" marL="28575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Qualifications</a:t>
            </a:r>
            <a:endParaRPr sz="2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 commitment to the school and its values and an understanding of the school’s objectives, organization, and services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Knowledge of, and ability to work with, the broader school community</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Ability to understand concepts and articulate ideas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Willingness to learn facilitation skills and provide balanced leadership</a:t>
            </a:r>
            <a:endParaRPr/>
          </a:p>
        </p:txBody>
      </p:sp>
      <p:sp>
        <p:nvSpPr>
          <p:cNvPr id="237" name="Google Shape;237;g3f74acf52f0_0_196"/>
          <p:cNvSpPr txBox="1"/>
          <p:nvPr/>
        </p:nvSpPr>
        <p:spPr>
          <a:xfrm>
            <a:off x="9997877" y="176307"/>
            <a:ext cx="7391400" cy="685800"/>
          </a:xfrm>
          <a:prstGeom prst="rect">
            <a:avLst/>
          </a:prstGeom>
          <a:gradFill>
            <a:gsLst>
              <a:gs pos="0">
                <a:srgbClr val="FFEB88"/>
              </a:gs>
              <a:gs pos="50000">
                <a:srgbClr val="FFF1B6"/>
              </a:gs>
              <a:gs pos="100000">
                <a:srgbClr val="FFF8DB"/>
              </a:gs>
            </a:gsLst>
            <a:lin ang="16200038" scaled="0"/>
          </a:gradFill>
          <a:ln>
            <a:noFill/>
          </a:ln>
        </p:spPr>
        <p:txBody>
          <a:bodyPr anchorCtr="0" anchor="ctr" bIns="0" lIns="0" spcFirstLastPara="1" rIns="0" wrap="square" tIns="0">
            <a:noAutofit/>
          </a:bodyPr>
          <a:lstStyle/>
          <a:p>
            <a:pPr indent="0" lvl="0" marL="0" marR="0" rtl="0" algn="ctr">
              <a:lnSpc>
                <a:spcPct val="177750"/>
              </a:lnSpc>
              <a:spcBef>
                <a:spcPts val="0"/>
              </a:spcBef>
              <a:spcAft>
                <a:spcPts val="0"/>
              </a:spcAft>
              <a:buNone/>
            </a:pPr>
            <a:r>
              <a:rPr b="1" lang="en-US" sz="3600">
                <a:solidFill>
                  <a:srgbClr val="1D1D1B"/>
                </a:solidFill>
                <a:latin typeface="Poppins"/>
                <a:ea typeface="Poppins"/>
                <a:cs typeface="Poppins"/>
                <a:sym typeface="Poppins"/>
              </a:rPr>
              <a:t>Vice-Chair Responsibilities</a:t>
            </a:r>
            <a:endParaRPr/>
          </a:p>
        </p:txBody>
      </p:sp>
      <p:sp>
        <p:nvSpPr>
          <p:cNvPr descr="Scales of justice with solid fill" id="238" name="Google Shape;238;g3f74acf52f0_0_196"/>
          <p:cNvSpPr/>
          <p:nvPr/>
        </p:nvSpPr>
        <p:spPr>
          <a:xfrm>
            <a:off x="1676400" y="5219700"/>
            <a:ext cx="4953000" cy="4120800"/>
          </a:xfrm>
          <a:prstGeom prst="roundRect">
            <a:avLst>
              <a:gd fmla="val 10000" name="adj"/>
            </a:avLst>
          </a:prstGeom>
          <a:blipFill rotWithShape="1">
            <a:blip r:embed="rId6">
              <a:alphaModFix/>
            </a:blip>
            <a:stretch>
              <a:fillRect b="-10000" l="0" r="0" t="-100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grpSp>
        <p:nvGrpSpPr>
          <p:cNvPr id="244" name="Google Shape;244;g3f74acf52f0_0_289"/>
          <p:cNvGrpSpPr/>
          <p:nvPr/>
        </p:nvGrpSpPr>
        <p:grpSpPr>
          <a:xfrm>
            <a:off x="0" y="-22475"/>
            <a:ext cx="9073832" cy="10310012"/>
            <a:chOff x="0" y="-57150"/>
            <a:chExt cx="2389800" cy="2766600"/>
          </a:xfrm>
        </p:grpSpPr>
        <p:sp>
          <p:nvSpPr>
            <p:cNvPr id="245" name="Google Shape;245;g3f74acf52f0_0_289"/>
            <p:cNvSpPr/>
            <p:nvPr/>
          </p:nvSpPr>
          <p:spPr>
            <a:xfrm>
              <a:off x="0" y="0"/>
              <a:ext cx="2389791" cy="2709333"/>
            </a:xfrm>
            <a:custGeom>
              <a:rect b="b" l="l" r="r" t="t"/>
              <a:pathLst>
                <a:path extrusionOk="0" h="2709333" w="2389791">
                  <a:moveTo>
                    <a:pt x="0" y="0"/>
                  </a:moveTo>
                  <a:lnTo>
                    <a:pt x="2389791" y="0"/>
                  </a:lnTo>
                  <a:lnTo>
                    <a:pt x="2389791" y="2709333"/>
                  </a:lnTo>
                  <a:lnTo>
                    <a:pt x="0" y="2709333"/>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46" name="Google Shape;246;g3f74acf52f0_0_289"/>
            <p:cNvSpPr txBox="1"/>
            <p:nvPr/>
          </p:nvSpPr>
          <p:spPr>
            <a:xfrm>
              <a:off x="0" y="-57150"/>
              <a:ext cx="2389800" cy="2766600"/>
            </a:xfrm>
            <a:prstGeom prst="rect">
              <a:avLst/>
            </a:prstGeom>
            <a:solidFill>
              <a:schemeClr val="accent5"/>
            </a:solid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247" name="Google Shape;247;g3f74acf52f0_0_289"/>
          <p:cNvGrpSpPr/>
          <p:nvPr/>
        </p:nvGrpSpPr>
        <p:grpSpPr>
          <a:xfrm>
            <a:off x="12420163" y="9047441"/>
            <a:ext cx="5867864" cy="1239566"/>
            <a:chOff x="0" y="-57150"/>
            <a:chExt cx="1684909" cy="326468"/>
          </a:xfrm>
        </p:grpSpPr>
        <p:sp>
          <p:nvSpPr>
            <p:cNvPr id="248" name="Google Shape;248;g3f74acf52f0_0_289"/>
            <p:cNvSpPr/>
            <p:nvPr/>
          </p:nvSpPr>
          <p:spPr>
            <a:xfrm>
              <a:off x="0" y="0"/>
              <a:ext cx="1684909" cy="269318"/>
            </a:xfrm>
            <a:custGeom>
              <a:rect b="b" l="l" r="r" t="t"/>
              <a:pathLst>
                <a:path extrusionOk="0" h="269318" w="1684909">
                  <a:moveTo>
                    <a:pt x="0" y="0"/>
                  </a:moveTo>
                  <a:lnTo>
                    <a:pt x="1684909" y="0"/>
                  </a:lnTo>
                  <a:lnTo>
                    <a:pt x="1684909" y="269318"/>
                  </a:lnTo>
                  <a:lnTo>
                    <a:pt x="0" y="269318"/>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49" name="Google Shape;249;g3f74acf52f0_0_289"/>
            <p:cNvSpPr txBox="1"/>
            <p:nvPr/>
          </p:nvSpPr>
          <p:spPr>
            <a:xfrm>
              <a:off x="0" y="-57150"/>
              <a:ext cx="1684800" cy="3264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250" name="Google Shape;250;g3f74acf52f0_0_289"/>
          <p:cNvSpPr/>
          <p:nvPr/>
        </p:nvSpPr>
        <p:spPr>
          <a:xfrm>
            <a:off x="17252555" y="5547828"/>
            <a:ext cx="1032898" cy="2865247"/>
          </a:xfrm>
          <a:custGeom>
            <a:rect b="b" l="l" r="r" t="t"/>
            <a:pathLst>
              <a:path extrusionOk="0" h="2865247" w="3129993">
                <a:moveTo>
                  <a:pt x="0" y="0"/>
                </a:moveTo>
                <a:lnTo>
                  <a:pt x="3129993" y="0"/>
                </a:lnTo>
                <a:lnTo>
                  <a:pt x="3129993" y="2865248"/>
                </a:lnTo>
                <a:lnTo>
                  <a:pt x="0" y="2865248"/>
                </a:lnTo>
                <a:lnTo>
                  <a:pt x="0" y="0"/>
                </a:lnTo>
                <a:close/>
              </a:path>
            </a:pathLst>
          </a:custGeom>
          <a:blipFill rotWithShape="1">
            <a:blip r:embed="rId3">
              <a:alphaModFix/>
            </a:blip>
            <a:stretch>
              <a:fillRect b="0" l="0" r="-20227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51" name="Google Shape;251;g3f74acf52f0_0_289"/>
          <p:cNvSpPr/>
          <p:nvPr/>
        </p:nvSpPr>
        <p:spPr>
          <a:xfrm>
            <a:off x="6030701" y="-22473"/>
            <a:ext cx="3043038" cy="1030690"/>
          </a:xfrm>
          <a:custGeom>
            <a:rect b="b" l="l" r="r" t="t"/>
            <a:pathLst>
              <a:path extrusionOk="0" h="2785648" w="3043038">
                <a:moveTo>
                  <a:pt x="0" y="0"/>
                </a:moveTo>
                <a:lnTo>
                  <a:pt x="3043038" y="0"/>
                </a:lnTo>
                <a:lnTo>
                  <a:pt x="3043038" y="2785648"/>
                </a:lnTo>
                <a:lnTo>
                  <a:pt x="0" y="2785648"/>
                </a:lnTo>
                <a:lnTo>
                  <a:pt x="0" y="0"/>
                </a:lnTo>
                <a:close/>
              </a:path>
            </a:pathLst>
          </a:custGeom>
          <a:blipFill rotWithShape="1">
            <a:blip r:embed="rId4">
              <a:alphaModFix/>
            </a:blip>
            <a:stretch>
              <a:fillRect b="0" l="0" r="0" t="-1707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52" name="Google Shape;252;g3f74acf52f0_0_289"/>
          <p:cNvSpPr/>
          <p:nvPr/>
        </p:nvSpPr>
        <p:spPr>
          <a:xfrm flipH="1" rot="-5400000">
            <a:off x="980455" y="-980456"/>
            <a:ext cx="1711547" cy="3672459"/>
          </a:xfrm>
          <a:custGeom>
            <a:rect b="b" l="l" r="r" t="t"/>
            <a:pathLst>
              <a:path extrusionOk="0" h="4114800" w="2007680">
                <a:moveTo>
                  <a:pt x="2007680" y="0"/>
                </a:moveTo>
                <a:lnTo>
                  <a:pt x="0" y="0"/>
                </a:lnTo>
                <a:lnTo>
                  <a:pt x="0" y="4114800"/>
                </a:lnTo>
                <a:lnTo>
                  <a:pt x="2007680" y="4114800"/>
                </a:lnTo>
                <a:lnTo>
                  <a:pt x="2007680" y="0"/>
                </a:lnTo>
                <a:close/>
              </a:path>
            </a:pathLst>
          </a:custGeom>
          <a:blipFill rotWithShape="1">
            <a:blip r:embed="rId5">
              <a:alphaModFix/>
            </a:blip>
            <a:stretch>
              <a:fillRect b="0" l="-17240" r="0" t="-121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53" name="Google Shape;253;g3f74acf52f0_0_289"/>
          <p:cNvSpPr txBox="1"/>
          <p:nvPr/>
        </p:nvSpPr>
        <p:spPr>
          <a:xfrm>
            <a:off x="422069" y="2366233"/>
            <a:ext cx="8229600" cy="15699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9600">
                <a:solidFill>
                  <a:schemeClr val="accent1"/>
                </a:solidFill>
                <a:latin typeface="Arial"/>
                <a:ea typeface="Arial"/>
                <a:cs typeface="Arial"/>
                <a:sym typeface="Arial"/>
              </a:rPr>
              <a:t>SECRETARY</a:t>
            </a:r>
            <a:endParaRPr/>
          </a:p>
        </p:txBody>
      </p:sp>
      <p:sp>
        <p:nvSpPr>
          <p:cNvPr id="254" name="Google Shape;254;g3f74acf52f0_0_289"/>
          <p:cNvSpPr txBox="1"/>
          <p:nvPr/>
        </p:nvSpPr>
        <p:spPr>
          <a:xfrm>
            <a:off x="9306711" y="869546"/>
            <a:ext cx="7746300" cy="8465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accent4"/>
                </a:solidFill>
                <a:latin typeface="Calibri"/>
                <a:ea typeface="Calibri"/>
                <a:cs typeface="Calibri"/>
                <a:sym typeface="Calibri"/>
              </a:rPr>
              <a:t>The GO Team Secretary is responsible for communication regarding GO Team meetings and documenting the work and decisions of the GO Team. </a:t>
            </a:r>
            <a:endParaRPr/>
          </a:p>
          <a:p>
            <a:pPr indent="0" lvl="0" marL="0" marR="0" rtl="0" algn="l">
              <a:spcBef>
                <a:spcPts val="0"/>
              </a:spcBef>
              <a:spcAft>
                <a:spcPts val="0"/>
              </a:spcAft>
              <a:buNone/>
            </a:pPr>
            <a:r>
              <a:t/>
            </a:r>
            <a:endParaRPr b="1" sz="24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Key Responsibilities</a:t>
            </a:r>
            <a:endParaRPr sz="2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Posting GO Team documents (agendas, summaries, and minutes) to the website</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Taking minutes at GO Team meetings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Ensuring the GO Team is in compliance with Georgia Open Meeting Laws</a:t>
            </a:r>
            <a:endParaRPr/>
          </a:p>
          <a:p>
            <a:pPr indent="-133350" lvl="0" marL="28575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Qualifications</a:t>
            </a:r>
            <a:endParaRPr sz="2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 commitment to the school and its values and an understanding of the school’s objectives, organization, and services.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Knowledge of, and ability to work with, the broader school community</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Willingness to learn about and ensure GO Team compliance with Robert’s Rules of Order and Georgia’s Open Meetings and Records laws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Organization skills and an ability to adhere to deadlines</a:t>
            </a:r>
            <a:endParaRPr/>
          </a:p>
        </p:txBody>
      </p:sp>
      <p:sp>
        <p:nvSpPr>
          <p:cNvPr id="255" name="Google Shape;255;g3f74acf52f0_0_289"/>
          <p:cNvSpPr txBox="1"/>
          <p:nvPr/>
        </p:nvSpPr>
        <p:spPr>
          <a:xfrm>
            <a:off x="10058400" y="109871"/>
            <a:ext cx="7391400" cy="685800"/>
          </a:xfrm>
          <a:prstGeom prst="rect">
            <a:avLst/>
          </a:prstGeom>
          <a:gradFill>
            <a:gsLst>
              <a:gs pos="0">
                <a:srgbClr val="FFEB88"/>
              </a:gs>
              <a:gs pos="50000">
                <a:srgbClr val="FFF1B6"/>
              </a:gs>
              <a:gs pos="100000">
                <a:srgbClr val="FFF8DB"/>
              </a:gs>
            </a:gsLst>
            <a:lin ang="16200038" scaled="0"/>
          </a:gradFill>
          <a:ln>
            <a:noFill/>
          </a:ln>
        </p:spPr>
        <p:txBody>
          <a:bodyPr anchorCtr="0" anchor="ctr" bIns="0" lIns="0" spcFirstLastPara="1" rIns="0" wrap="square" tIns="0">
            <a:noAutofit/>
          </a:bodyPr>
          <a:lstStyle/>
          <a:p>
            <a:pPr indent="0" lvl="0" marL="0" marR="0" rtl="0" algn="ctr">
              <a:lnSpc>
                <a:spcPct val="177750"/>
              </a:lnSpc>
              <a:spcBef>
                <a:spcPts val="0"/>
              </a:spcBef>
              <a:spcAft>
                <a:spcPts val="0"/>
              </a:spcAft>
              <a:buNone/>
            </a:pPr>
            <a:r>
              <a:rPr b="1" lang="en-US" sz="3600">
                <a:solidFill>
                  <a:srgbClr val="1D1D1B"/>
                </a:solidFill>
                <a:latin typeface="Poppins"/>
                <a:ea typeface="Poppins"/>
                <a:cs typeface="Poppins"/>
                <a:sym typeface="Poppins"/>
              </a:rPr>
              <a:t>Secretary Responsibilities</a:t>
            </a:r>
            <a:endParaRPr/>
          </a:p>
        </p:txBody>
      </p:sp>
      <p:sp>
        <p:nvSpPr>
          <p:cNvPr descr="Pen with solid fill" id="256" name="Google Shape;256;g3f74acf52f0_0_289"/>
          <p:cNvSpPr/>
          <p:nvPr/>
        </p:nvSpPr>
        <p:spPr>
          <a:xfrm>
            <a:off x="1763408" y="4476008"/>
            <a:ext cx="5181600" cy="4796100"/>
          </a:xfrm>
          <a:prstGeom prst="roundRect">
            <a:avLst>
              <a:gd fmla="val 10000" name="adj"/>
            </a:avLst>
          </a:prstGeom>
          <a:blipFill rotWithShape="1">
            <a:blip r:embed="rId6">
              <a:alphaModFix/>
            </a:blip>
            <a:stretch>
              <a:fillRect b="-10000" l="0" r="0" t="-100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grpSp>
        <p:nvGrpSpPr>
          <p:cNvPr id="262" name="Google Shape;262;g3f74acf52f0_0_382"/>
          <p:cNvGrpSpPr/>
          <p:nvPr/>
        </p:nvGrpSpPr>
        <p:grpSpPr>
          <a:xfrm>
            <a:off x="0" y="-22475"/>
            <a:ext cx="9073832" cy="10310012"/>
            <a:chOff x="0" y="-57150"/>
            <a:chExt cx="2389800" cy="2766600"/>
          </a:xfrm>
        </p:grpSpPr>
        <p:sp>
          <p:nvSpPr>
            <p:cNvPr id="263" name="Google Shape;263;g3f74acf52f0_0_382"/>
            <p:cNvSpPr/>
            <p:nvPr/>
          </p:nvSpPr>
          <p:spPr>
            <a:xfrm>
              <a:off x="0" y="0"/>
              <a:ext cx="2389791" cy="2709333"/>
            </a:xfrm>
            <a:custGeom>
              <a:rect b="b" l="l" r="r" t="t"/>
              <a:pathLst>
                <a:path extrusionOk="0" h="2709333" w="2389791">
                  <a:moveTo>
                    <a:pt x="0" y="0"/>
                  </a:moveTo>
                  <a:lnTo>
                    <a:pt x="2389791" y="0"/>
                  </a:lnTo>
                  <a:lnTo>
                    <a:pt x="2389791" y="2709333"/>
                  </a:lnTo>
                  <a:lnTo>
                    <a:pt x="0" y="2709333"/>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64" name="Google Shape;264;g3f74acf52f0_0_382"/>
            <p:cNvSpPr txBox="1"/>
            <p:nvPr/>
          </p:nvSpPr>
          <p:spPr>
            <a:xfrm>
              <a:off x="0" y="-57150"/>
              <a:ext cx="2389800" cy="2766600"/>
            </a:xfrm>
            <a:prstGeom prst="rect">
              <a:avLst/>
            </a:prstGeom>
            <a:solidFill>
              <a:schemeClr val="accent5"/>
            </a:solid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265" name="Google Shape;265;g3f74acf52f0_0_382"/>
          <p:cNvGrpSpPr/>
          <p:nvPr/>
        </p:nvGrpSpPr>
        <p:grpSpPr>
          <a:xfrm>
            <a:off x="12420163" y="9047441"/>
            <a:ext cx="5867864" cy="1239566"/>
            <a:chOff x="0" y="-57150"/>
            <a:chExt cx="1684909" cy="326468"/>
          </a:xfrm>
        </p:grpSpPr>
        <p:sp>
          <p:nvSpPr>
            <p:cNvPr id="266" name="Google Shape;266;g3f74acf52f0_0_382"/>
            <p:cNvSpPr/>
            <p:nvPr/>
          </p:nvSpPr>
          <p:spPr>
            <a:xfrm>
              <a:off x="0" y="0"/>
              <a:ext cx="1684909" cy="269318"/>
            </a:xfrm>
            <a:custGeom>
              <a:rect b="b" l="l" r="r" t="t"/>
              <a:pathLst>
                <a:path extrusionOk="0" h="269318" w="1684909">
                  <a:moveTo>
                    <a:pt x="0" y="0"/>
                  </a:moveTo>
                  <a:lnTo>
                    <a:pt x="1684909" y="0"/>
                  </a:lnTo>
                  <a:lnTo>
                    <a:pt x="1684909" y="269318"/>
                  </a:lnTo>
                  <a:lnTo>
                    <a:pt x="0" y="269318"/>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67" name="Google Shape;267;g3f74acf52f0_0_382"/>
            <p:cNvSpPr txBox="1"/>
            <p:nvPr/>
          </p:nvSpPr>
          <p:spPr>
            <a:xfrm>
              <a:off x="0" y="-57150"/>
              <a:ext cx="1684800" cy="3264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268" name="Google Shape;268;g3f74acf52f0_0_382"/>
          <p:cNvSpPr/>
          <p:nvPr/>
        </p:nvSpPr>
        <p:spPr>
          <a:xfrm>
            <a:off x="17252555" y="5547828"/>
            <a:ext cx="1032898" cy="2865247"/>
          </a:xfrm>
          <a:custGeom>
            <a:rect b="b" l="l" r="r" t="t"/>
            <a:pathLst>
              <a:path extrusionOk="0" h="2865247" w="3129993">
                <a:moveTo>
                  <a:pt x="0" y="0"/>
                </a:moveTo>
                <a:lnTo>
                  <a:pt x="3129993" y="0"/>
                </a:lnTo>
                <a:lnTo>
                  <a:pt x="3129993" y="2865248"/>
                </a:lnTo>
                <a:lnTo>
                  <a:pt x="0" y="2865248"/>
                </a:lnTo>
                <a:lnTo>
                  <a:pt x="0" y="0"/>
                </a:lnTo>
                <a:close/>
              </a:path>
            </a:pathLst>
          </a:custGeom>
          <a:blipFill rotWithShape="1">
            <a:blip r:embed="rId3">
              <a:alphaModFix/>
            </a:blip>
            <a:stretch>
              <a:fillRect b="0" l="0" r="-20227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69" name="Google Shape;269;g3f74acf52f0_0_382"/>
          <p:cNvSpPr/>
          <p:nvPr/>
        </p:nvSpPr>
        <p:spPr>
          <a:xfrm>
            <a:off x="6030701" y="-22473"/>
            <a:ext cx="3043038" cy="1030690"/>
          </a:xfrm>
          <a:custGeom>
            <a:rect b="b" l="l" r="r" t="t"/>
            <a:pathLst>
              <a:path extrusionOk="0" h="2785648" w="3043038">
                <a:moveTo>
                  <a:pt x="0" y="0"/>
                </a:moveTo>
                <a:lnTo>
                  <a:pt x="3043038" y="0"/>
                </a:lnTo>
                <a:lnTo>
                  <a:pt x="3043038" y="2785648"/>
                </a:lnTo>
                <a:lnTo>
                  <a:pt x="0" y="2785648"/>
                </a:lnTo>
                <a:lnTo>
                  <a:pt x="0" y="0"/>
                </a:lnTo>
                <a:close/>
              </a:path>
            </a:pathLst>
          </a:custGeom>
          <a:blipFill rotWithShape="1">
            <a:blip r:embed="rId4">
              <a:alphaModFix/>
            </a:blip>
            <a:stretch>
              <a:fillRect b="0" l="0" r="0" t="-1707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70" name="Google Shape;270;g3f74acf52f0_0_382"/>
          <p:cNvSpPr/>
          <p:nvPr/>
        </p:nvSpPr>
        <p:spPr>
          <a:xfrm flipH="1" rot="-5400000">
            <a:off x="980455" y="-980456"/>
            <a:ext cx="1711547" cy="3672459"/>
          </a:xfrm>
          <a:custGeom>
            <a:rect b="b" l="l" r="r" t="t"/>
            <a:pathLst>
              <a:path extrusionOk="0" h="4114800" w="2007680">
                <a:moveTo>
                  <a:pt x="2007680" y="0"/>
                </a:moveTo>
                <a:lnTo>
                  <a:pt x="0" y="0"/>
                </a:lnTo>
                <a:lnTo>
                  <a:pt x="0" y="4114800"/>
                </a:lnTo>
                <a:lnTo>
                  <a:pt x="2007680" y="4114800"/>
                </a:lnTo>
                <a:lnTo>
                  <a:pt x="2007680" y="0"/>
                </a:lnTo>
                <a:close/>
              </a:path>
            </a:pathLst>
          </a:custGeom>
          <a:blipFill rotWithShape="1">
            <a:blip r:embed="rId5">
              <a:alphaModFix/>
            </a:blip>
            <a:stretch>
              <a:fillRect b="0" l="-17240" r="0" t="-121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71" name="Google Shape;271;g3f74acf52f0_0_382"/>
          <p:cNvSpPr txBox="1"/>
          <p:nvPr/>
        </p:nvSpPr>
        <p:spPr>
          <a:xfrm>
            <a:off x="422069" y="2366233"/>
            <a:ext cx="8229600" cy="30477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9600">
                <a:solidFill>
                  <a:schemeClr val="accent1"/>
                </a:solidFill>
                <a:latin typeface="Arial"/>
                <a:ea typeface="Arial"/>
                <a:cs typeface="Arial"/>
                <a:sym typeface="Arial"/>
              </a:rPr>
              <a:t>CLUSTER REP</a:t>
            </a:r>
            <a:endParaRPr/>
          </a:p>
        </p:txBody>
      </p:sp>
      <p:sp>
        <p:nvSpPr>
          <p:cNvPr id="272" name="Google Shape;272;g3f74acf52f0_0_382"/>
          <p:cNvSpPr txBox="1"/>
          <p:nvPr/>
        </p:nvSpPr>
        <p:spPr>
          <a:xfrm>
            <a:off x="10058399" y="1615446"/>
            <a:ext cx="7194300" cy="7726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accent4"/>
                </a:solidFill>
                <a:latin typeface="Calibri"/>
                <a:ea typeface="Calibri"/>
                <a:cs typeface="Calibri"/>
                <a:sym typeface="Calibri"/>
              </a:rPr>
              <a:t>The CAT Representative serves as the voice of their school’s GO Team within the Cluster Advisory Team.</a:t>
            </a:r>
            <a:r>
              <a:rPr lang="en-US" sz="2800">
                <a:solidFill>
                  <a:schemeClr val="accent4"/>
                </a:solidFill>
                <a:latin typeface="Calibri"/>
                <a:ea typeface="Calibri"/>
                <a:cs typeface="Calibri"/>
                <a:sym typeface="Calibri"/>
              </a:rPr>
              <a:t> The CAT Rep may also be the Chair, Vice-Chair, or Secretary.</a:t>
            </a:r>
            <a:r>
              <a:rPr b="1" lang="en-US" sz="2800">
                <a:solidFill>
                  <a:schemeClr val="accent4"/>
                </a:solidFill>
                <a:latin typeface="Calibri"/>
                <a:ea typeface="Calibri"/>
                <a:cs typeface="Calibri"/>
                <a:sym typeface="Calibri"/>
              </a:rPr>
              <a:t> </a:t>
            </a:r>
            <a:endParaRPr/>
          </a:p>
          <a:p>
            <a:pPr indent="0" lvl="0" marL="0" marR="0" rtl="0" algn="l">
              <a:spcBef>
                <a:spcPts val="0"/>
              </a:spcBef>
              <a:spcAft>
                <a:spcPts val="0"/>
              </a:spcAft>
              <a:buNone/>
            </a:pPr>
            <a:r>
              <a:t/>
            </a:r>
            <a:endParaRPr b="1" sz="24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Key Responsibilities</a:t>
            </a:r>
            <a:endParaRPr sz="2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Attend all Cluster Advisory Team Meetings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Represent your school at the CAT Meetings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Bring relevant information and reports back to your GO Team</a:t>
            </a:r>
            <a:endParaRPr/>
          </a:p>
          <a:p>
            <a:pPr indent="-133350" lvl="0" marL="28575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Qualifications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Willingness to collaborate with schools, principals, and community partners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 Interest in supporting continuous improvement and equity across schools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Knowledge of, and ability to work with, the broader cluster community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133350" lvl="0" marL="28575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p:txBody>
      </p:sp>
      <p:sp>
        <p:nvSpPr>
          <p:cNvPr id="273" name="Google Shape;273;g3f74acf52f0_0_382"/>
          <p:cNvSpPr txBox="1"/>
          <p:nvPr/>
        </p:nvSpPr>
        <p:spPr>
          <a:xfrm>
            <a:off x="10058400" y="169742"/>
            <a:ext cx="7391400" cy="1131900"/>
          </a:xfrm>
          <a:prstGeom prst="rect">
            <a:avLst/>
          </a:prstGeom>
          <a:gradFill>
            <a:gsLst>
              <a:gs pos="0">
                <a:srgbClr val="FFEB88"/>
              </a:gs>
              <a:gs pos="50000">
                <a:srgbClr val="FFF1B6"/>
              </a:gs>
              <a:gs pos="100000">
                <a:srgbClr val="FFF8DB"/>
              </a:gs>
            </a:gsLst>
            <a:lin ang="16200038" scaled="0"/>
          </a:gra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US" sz="3600">
                <a:solidFill>
                  <a:srgbClr val="1D1D1B"/>
                </a:solidFill>
                <a:latin typeface="Poppins"/>
                <a:ea typeface="Poppins"/>
                <a:cs typeface="Poppins"/>
                <a:sym typeface="Poppins"/>
              </a:rPr>
              <a:t>Cluster Advisory Team Representative Responsibilities</a:t>
            </a:r>
            <a:endParaRPr/>
          </a:p>
        </p:txBody>
      </p:sp>
      <p:sp>
        <p:nvSpPr>
          <p:cNvPr descr="Megaphone1 with solid fill" id="274" name="Google Shape;274;g3f74acf52f0_0_382"/>
          <p:cNvSpPr/>
          <p:nvPr/>
        </p:nvSpPr>
        <p:spPr>
          <a:xfrm>
            <a:off x="1717469" y="4278086"/>
            <a:ext cx="5638800" cy="4959000"/>
          </a:xfrm>
          <a:prstGeom prst="roundRect">
            <a:avLst>
              <a:gd fmla="val 10000" name="adj"/>
            </a:avLst>
          </a:prstGeom>
          <a:blipFill rotWithShape="1">
            <a:blip r:embed="rId6">
              <a:alphaModFix/>
            </a:blip>
            <a:stretch>
              <a:fillRect b="-10000" l="0" r="0" t="-100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grpSp>
        <p:nvGrpSpPr>
          <p:cNvPr id="280" name="Google Shape;280;p14"/>
          <p:cNvGrpSpPr/>
          <p:nvPr/>
        </p:nvGrpSpPr>
        <p:grpSpPr>
          <a:xfrm>
            <a:off x="0" y="-216991"/>
            <a:ext cx="501338" cy="10503991"/>
            <a:chOff x="0" y="-57150"/>
            <a:chExt cx="132040" cy="2766483"/>
          </a:xfrm>
        </p:grpSpPr>
        <p:sp>
          <p:nvSpPr>
            <p:cNvPr id="281" name="Google Shape;281;p14"/>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82" name="Google Shape;282;p14"/>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283" name="Google Shape;283;p14"/>
          <p:cNvSpPr/>
          <p:nvPr/>
        </p:nvSpPr>
        <p:spPr>
          <a:xfrm>
            <a:off x="10271102" y="9394779"/>
            <a:ext cx="3129993" cy="905510"/>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84" name="Google Shape;284;p14"/>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85" name="Google Shape;285;p14"/>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286" name="Google Shape;286;p14"/>
          <p:cNvGrpSpPr/>
          <p:nvPr/>
        </p:nvGrpSpPr>
        <p:grpSpPr>
          <a:xfrm>
            <a:off x="1494708" y="3530364"/>
            <a:ext cx="5858301" cy="3448098"/>
            <a:chOff x="0" y="-57150"/>
            <a:chExt cx="1542927" cy="908141"/>
          </a:xfrm>
        </p:grpSpPr>
        <p:sp>
          <p:nvSpPr>
            <p:cNvPr id="287" name="Google Shape;287;p14"/>
            <p:cNvSpPr/>
            <p:nvPr/>
          </p:nvSpPr>
          <p:spPr>
            <a:xfrm>
              <a:off x="0" y="0"/>
              <a:ext cx="1542927" cy="850991"/>
            </a:xfrm>
            <a:custGeom>
              <a:rect b="b" l="l" r="r" t="t"/>
              <a:pathLst>
                <a:path extrusionOk="0" h="850991" w="1542927">
                  <a:moveTo>
                    <a:pt x="0" y="0"/>
                  </a:moveTo>
                  <a:lnTo>
                    <a:pt x="1542927" y="0"/>
                  </a:lnTo>
                  <a:lnTo>
                    <a:pt x="1542927" y="850991"/>
                  </a:lnTo>
                  <a:lnTo>
                    <a:pt x="0" y="850991"/>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88" name="Google Shape;288;p14"/>
            <p:cNvSpPr txBox="1"/>
            <p:nvPr/>
          </p:nvSpPr>
          <p:spPr>
            <a:xfrm>
              <a:off x="0" y="-57150"/>
              <a:ext cx="1542927" cy="90814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289" name="Google Shape;289;p14"/>
          <p:cNvSpPr txBox="1"/>
          <p:nvPr>
            <p:ph idx="4294967295" type="title"/>
          </p:nvPr>
        </p:nvSpPr>
        <p:spPr>
          <a:xfrm>
            <a:off x="2346369" y="4421396"/>
            <a:ext cx="4154978" cy="166603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D1D1B"/>
              </a:buClr>
              <a:buSzPts val="6399"/>
              <a:buFont typeface="Poppins"/>
              <a:buNone/>
            </a:pPr>
            <a:r>
              <a:rPr b="1" i="0" lang="en-US" sz="6399" u="none" cap="none" strike="noStrike">
                <a:solidFill>
                  <a:srgbClr val="1D1D1B"/>
                </a:solidFill>
                <a:latin typeface="Poppins"/>
                <a:ea typeface="Poppins"/>
                <a:cs typeface="Poppins"/>
                <a:sym typeface="Poppins"/>
              </a:rPr>
              <a:t>Meeting Calendar</a:t>
            </a:r>
            <a:endParaRPr/>
          </a:p>
        </p:txBody>
      </p:sp>
      <p:sp>
        <p:nvSpPr>
          <p:cNvPr id="290" name="Google Shape;290;p14"/>
          <p:cNvSpPr txBox="1"/>
          <p:nvPr/>
        </p:nvSpPr>
        <p:spPr>
          <a:xfrm>
            <a:off x="8332723" y="1439908"/>
            <a:ext cx="6436014" cy="8452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399" u="sng">
                <a:solidFill>
                  <a:schemeClr val="accent1"/>
                </a:solidFill>
                <a:latin typeface="Poppins"/>
                <a:ea typeface="Poppins"/>
                <a:cs typeface="Poppins"/>
                <a:sym typeface="Poppins"/>
              </a:rPr>
              <a:t>Requirements</a:t>
            </a:r>
            <a:endParaRPr/>
          </a:p>
        </p:txBody>
      </p:sp>
      <p:sp>
        <p:nvSpPr>
          <p:cNvPr id="291" name="Google Shape;291;p14"/>
          <p:cNvSpPr txBox="1"/>
          <p:nvPr/>
        </p:nvSpPr>
        <p:spPr>
          <a:xfrm>
            <a:off x="8204670" y="2433617"/>
            <a:ext cx="9269476" cy="6463308"/>
          </a:xfrm>
          <a:prstGeom prst="rect">
            <a:avLst/>
          </a:prstGeom>
          <a:noFill/>
          <a:ln>
            <a:noFill/>
          </a:ln>
        </p:spPr>
        <p:txBody>
          <a:bodyPr anchorCtr="0" anchor="t" bIns="45700" lIns="91425" spcFirstLastPara="1" rIns="91425" wrap="square" tIns="45700">
            <a:spAutoFit/>
          </a:bodyPr>
          <a:lstStyle/>
          <a:p>
            <a:pPr indent="-571500" lvl="0" marL="571500" marR="0" rtl="0" algn="l">
              <a:spcBef>
                <a:spcPts val="0"/>
              </a:spcBef>
              <a:spcAft>
                <a:spcPts val="0"/>
              </a:spcAft>
              <a:buClr>
                <a:schemeClr val="accent1"/>
              </a:buClr>
              <a:buSzPts val="3740"/>
              <a:buFont typeface="Arial"/>
              <a:buChar char="•"/>
            </a:pPr>
            <a:r>
              <a:rPr lang="en-US" sz="3400">
                <a:solidFill>
                  <a:schemeClr val="dk1"/>
                </a:solidFill>
                <a:latin typeface="Calibri"/>
                <a:ea typeface="Calibri"/>
                <a:cs typeface="Calibri"/>
                <a:sym typeface="Calibri"/>
              </a:rPr>
              <a:t>Hold </a:t>
            </a:r>
            <a:r>
              <a:rPr b="1" lang="en-US" sz="3400">
                <a:solidFill>
                  <a:schemeClr val="dk1"/>
                </a:solidFill>
                <a:latin typeface="Calibri"/>
                <a:ea typeface="Calibri"/>
                <a:cs typeface="Calibri"/>
                <a:sym typeface="Calibri"/>
              </a:rPr>
              <a:t>at least six</a:t>
            </a:r>
            <a:r>
              <a:rPr lang="en-US" sz="3400">
                <a:solidFill>
                  <a:schemeClr val="dk1"/>
                </a:solidFill>
                <a:latin typeface="Calibri"/>
                <a:ea typeface="Calibri"/>
                <a:cs typeface="Calibri"/>
                <a:sym typeface="Calibri"/>
              </a:rPr>
              <a:t> (6) business meetings this school year </a:t>
            </a:r>
            <a:r>
              <a:rPr i="1" lang="en-US" sz="3400">
                <a:solidFill>
                  <a:schemeClr val="accent5"/>
                </a:solidFill>
                <a:latin typeface="Calibri"/>
                <a:ea typeface="Calibri"/>
                <a:cs typeface="Calibri"/>
                <a:sym typeface="Calibri"/>
              </a:rPr>
              <a:t>(this meeting plus at least 6 more)</a:t>
            </a:r>
            <a:r>
              <a:rPr lang="en-US" sz="3400">
                <a:solidFill>
                  <a:schemeClr val="dk1"/>
                </a:solidFill>
                <a:latin typeface="Calibri"/>
                <a:ea typeface="Calibri"/>
                <a:cs typeface="Calibri"/>
                <a:sym typeface="Calibri"/>
              </a:rPr>
              <a:t>; </a:t>
            </a:r>
            <a:endParaRPr/>
          </a:p>
          <a:p>
            <a:pPr indent="-571500" lvl="0" marL="571500" marR="0" rtl="0" algn="l">
              <a:spcBef>
                <a:spcPts val="1200"/>
              </a:spcBef>
              <a:spcAft>
                <a:spcPts val="0"/>
              </a:spcAft>
              <a:buClr>
                <a:schemeClr val="accent1"/>
              </a:buClr>
              <a:buSzPts val="3740"/>
              <a:buFont typeface="Arial"/>
              <a:buChar char="•"/>
            </a:pPr>
            <a:r>
              <a:rPr b="1" lang="en-US" sz="3400">
                <a:solidFill>
                  <a:schemeClr val="dk1"/>
                </a:solidFill>
                <a:latin typeface="Calibri"/>
                <a:ea typeface="Calibri"/>
                <a:cs typeface="Calibri"/>
                <a:sym typeface="Calibri"/>
              </a:rPr>
              <a:t>At least four</a:t>
            </a:r>
            <a:r>
              <a:rPr lang="en-US" sz="3400">
                <a:solidFill>
                  <a:schemeClr val="dk1"/>
                </a:solidFill>
                <a:latin typeface="Calibri"/>
                <a:ea typeface="Calibri"/>
                <a:cs typeface="Calibri"/>
                <a:sym typeface="Calibri"/>
              </a:rPr>
              <a:t> (4) of the meetings must permit time for Public Comment;</a:t>
            </a:r>
            <a:endParaRPr/>
          </a:p>
          <a:p>
            <a:pPr indent="-571500" lvl="0" marL="571500" marR="0" rtl="0" algn="l">
              <a:spcBef>
                <a:spcPts val="1200"/>
              </a:spcBef>
              <a:spcAft>
                <a:spcPts val="0"/>
              </a:spcAft>
              <a:buClr>
                <a:schemeClr val="accent1"/>
              </a:buClr>
              <a:buSzPts val="3740"/>
              <a:buFont typeface="Arial"/>
              <a:buChar char="•"/>
            </a:pPr>
            <a:r>
              <a:rPr lang="en-US" sz="3400">
                <a:solidFill>
                  <a:schemeClr val="dk1"/>
                </a:solidFill>
                <a:latin typeface="Calibri"/>
                <a:ea typeface="Calibri"/>
                <a:cs typeface="Calibri"/>
                <a:sym typeface="Calibri"/>
              </a:rPr>
              <a:t>Meetings </a:t>
            </a:r>
            <a:r>
              <a:rPr b="1" lang="en-US" sz="3400">
                <a:solidFill>
                  <a:schemeClr val="dk1"/>
                </a:solidFill>
                <a:latin typeface="Calibri"/>
                <a:ea typeface="Calibri"/>
                <a:cs typeface="Calibri"/>
                <a:sym typeface="Calibri"/>
              </a:rPr>
              <a:t>cannot</a:t>
            </a:r>
            <a:r>
              <a:rPr lang="en-US" sz="3400">
                <a:solidFill>
                  <a:schemeClr val="dk1"/>
                </a:solidFill>
                <a:latin typeface="Calibri"/>
                <a:ea typeface="Calibri"/>
                <a:cs typeface="Calibri"/>
                <a:sym typeface="Calibri"/>
              </a:rPr>
              <a:t> be held during the instructional school day;</a:t>
            </a:r>
            <a:endParaRPr/>
          </a:p>
          <a:p>
            <a:pPr indent="-571500" lvl="0" marL="571500" marR="0" rtl="0" algn="l">
              <a:spcBef>
                <a:spcPts val="1200"/>
              </a:spcBef>
              <a:spcAft>
                <a:spcPts val="0"/>
              </a:spcAft>
              <a:buClr>
                <a:schemeClr val="accent1"/>
              </a:buClr>
              <a:buSzPts val="3740"/>
              <a:buFont typeface="Arial"/>
              <a:buChar char="•"/>
            </a:pPr>
            <a:r>
              <a:rPr lang="en-US" sz="3400">
                <a:solidFill>
                  <a:schemeClr val="dk1"/>
                </a:solidFill>
                <a:latin typeface="Calibri"/>
                <a:ea typeface="Calibri"/>
                <a:cs typeface="Calibri"/>
                <a:sym typeface="Calibri"/>
              </a:rPr>
              <a:t>Meetings </a:t>
            </a:r>
            <a:r>
              <a:rPr b="1" lang="en-US" sz="3400">
                <a:solidFill>
                  <a:schemeClr val="dk1"/>
                </a:solidFill>
                <a:latin typeface="Calibri"/>
                <a:ea typeface="Calibri"/>
                <a:cs typeface="Calibri"/>
                <a:sym typeface="Calibri"/>
              </a:rPr>
              <a:t>must</a:t>
            </a:r>
            <a:r>
              <a:rPr lang="en-US" sz="3400">
                <a:solidFill>
                  <a:schemeClr val="dk1"/>
                </a:solidFill>
                <a:latin typeface="Calibri"/>
                <a:ea typeface="Calibri"/>
                <a:cs typeface="Calibri"/>
                <a:sym typeface="Calibri"/>
              </a:rPr>
              <a:t> be live-streamed and recorded; and </a:t>
            </a:r>
            <a:endParaRPr/>
          </a:p>
          <a:p>
            <a:pPr indent="-571500" lvl="0" marL="571500" marR="0" rtl="0" algn="l">
              <a:spcBef>
                <a:spcPts val="1200"/>
              </a:spcBef>
              <a:spcAft>
                <a:spcPts val="0"/>
              </a:spcAft>
              <a:buClr>
                <a:schemeClr val="accent1"/>
              </a:buClr>
              <a:buSzPts val="3740"/>
              <a:buFont typeface="Arial"/>
              <a:buChar char="•"/>
            </a:pPr>
            <a:r>
              <a:rPr lang="en-US" sz="3400">
                <a:solidFill>
                  <a:schemeClr val="dk1"/>
                </a:solidFill>
                <a:latin typeface="Calibri"/>
                <a:ea typeface="Calibri"/>
                <a:cs typeface="Calibri"/>
                <a:sym typeface="Calibri"/>
              </a:rPr>
              <a:t>Meeting locations for hybrid meetings must be places which can accommodate the public </a:t>
            </a:r>
            <a:r>
              <a:rPr i="1" lang="en-US" sz="3400">
                <a:solidFill>
                  <a:schemeClr val="accent5"/>
                </a:solidFill>
                <a:latin typeface="Calibri"/>
                <a:ea typeface="Calibri"/>
                <a:cs typeface="Calibri"/>
                <a:sym typeface="Calibri"/>
              </a:rPr>
              <a:t>(i.e. – not a conference room)</a:t>
            </a:r>
            <a:r>
              <a:rPr lang="en-US" sz="3400">
                <a:solidFill>
                  <a:schemeClr val="dk1"/>
                </a:solidFill>
                <a:latin typeface="Calibri"/>
                <a:ea typeface="Calibri"/>
                <a:cs typeface="Calibri"/>
                <a:sym typeface="Calibri"/>
              </a:rPr>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grpSp>
        <p:nvGrpSpPr>
          <p:cNvPr id="297" name="Google Shape;297;p15"/>
          <p:cNvGrpSpPr/>
          <p:nvPr/>
        </p:nvGrpSpPr>
        <p:grpSpPr>
          <a:xfrm>
            <a:off x="-1" y="-216991"/>
            <a:ext cx="5176767" cy="6970927"/>
            <a:chOff x="0" y="-57150"/>
            <a:chExt cx="1572132" cy="1835964"/>
          </a:xfrm>
        </p:grpSpPr>
        <p:sp>
          <p:nvSpPr>
            <p:cNvPr id="298" name="Google Shape;298;p15"/>
            <p:cNvSpPr/>
            <p:nvPr/>
          </p:nvSpPr>
          <p:spPr>
            <a:xfrm>
              <a:off x="0" y="0"/>
              <a:ext cx="1572132" cy="1778814"/>
            </a:xfrm>
            <a:custGeom>
              <a:rect b="b" l="l" r="r" t="t"/>
              <a:pathLst>
                <a:path extrusionOk="0" h="1778814" w="1572132">
                  <a:moveTo>
                    <a:pt x="0" y="0"/>
                  </a:moveTo>
                  <a:lnTo>
                    <a:pt x="1572132" y="0"/>
                  </a:lnTo>
                  <a:lnTo>
                    <a:pt x="1572132" y="1778814"/>
                  </a:lnTo>
                  <a:lnTo>
                    <a:pt x="0" y="1778814"/>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99" name="Google Shape;299;p15"/>
            <p:cNvSpPr txBox="1"/>
            <p:nvPr/>
          </p:nvSpPr>
          <p:spPr>
            <a:xfrm>
              <a:off x="0" y="-57150"/>
              <a:ext cx="1572132" cy="183596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00" name="Google Shape;300;p15"/>
          <p:cNvSpPr/>
          <p:nvPr/>
        </p:nvSpPr>
        <p:spPr>
          <a:xfrm flipH="1">
            <a:off x="16280320" y="0"/>
            <a:ext cx="2007680" cy="3459782"/>
          </a:xfrm>
          <a:custGeom>
            <a:rect b="b" l="l" r="r" t="t"/>
            <a:pathLst>
              <a:path extrusionOk="0" h="4114800" w="2007680">
                <a:moveTo>
                  <a:pt x="2007679" y="0"/>
                </a:moveTo>
                <a:lnTo>
                  <a:pt x="0" y="0"/>
                </a:lnTo>
                <a:lnTo>
                  <a:pt x="0" y="4114800"/>
                </a:lnTo>
                <a:lnTo>
                  <a:pt x="2007679" y="4114800"/>
                </a:lnTo>
                <a:lnTo>
                  <a:pt x="2007679"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01" name="Google Shape;301;p15"/>
          <p:cNvSpPr/>
          <p:nvPr/>
        </p:nvSpPr>
        <p:spPr>
          <a:xfrm>
            <a:off x="7747477" y="9086215"/>
            <a:ext cx="3129993" cy="1200785"/>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302" name="Google Shape;302;p15"/>
          <p:cNvGrpSpPr/>
          <p:nvPr/>
        </p:nvGrpSpPr>
        <p:grpSpPr>
          <a:xfrm>
            <a:off x="1173412" y="1166339"/>
            <a:ext cx="4677548" cy="7100005"/>
            <a:chOff x="0" y="-57150"/>
            <a:chExt cx="1231947" cy="1869960"/>
          </a:xfrm>
        </p:grpSpPr>
        <p:sp>
          <p:nvSpPr>
            <p:cNvPr id="303" name="Google Shape;303;p15"/>
            <p:cNvSpPr/>
            <p:nvPr/>
          </p:nvSpPr>
          <p:spPr>
            <a:xfrm>
              <a:off x="0" y="0"/>
              <a:ext cx="1231947" cy="1812810"/>
            </a:xfrm>
            <a:custGeom>
              <a:rect b="b" l="l" r="r" t="t"/>
              <a:pathLst>
                <a:path extrusionOk="0" h="1812810" w="1231947">
                  <a:moveTo>
                    <a:pt x="0" y="0"/>
                  </a:moveTo>
                  <a:lnTo>
                    <a:pt x="1231947" y="0"/>
                  </a:lnTo>
                  <a:lnTo>
                    <a:pt x="1231947" y="1812810"/>
                  </a:lnTo>
                  <a:lnTo>
                    <a:pt x="0" y="1812810"/>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04" name="Google Shape;304;p15"/>
            <p:cNvSpPr txBox="1"/>
            <p:nvPr/>
          </p:nvSpPr>
          <p:spPr>
            <a:xfrm>
              <a:off x="0" y="-57150"/>
              <a:ext cx="1231947" cy="186996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05" name="Google Shape;305;p15"/>
          <p:cNvSpPr/>
          <p:nvPr/>
        </p:nvSpPr>
        <p:spPr>
          <a:xfrm>
            <a:off x="152400" y="-1"/>
            <a:ext cx="2196448" cy="2603109"/>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06" name="Google Shape;306;p15"/>
          <p:cNvSpPr txBox="1"/>
          <p:nvPr>
            <p:ph idx="4294967295" type="title"/>
          </p:nvPr>
        </p:nvSpPr>
        <p:spPr>
          <a:xfrm>
            <a:off x="1173412" y="3613736"/>
            <a:ext cx="4677548" cy="2422202"/>
          </a:xfrm>
          <a:prstGeom prst="rect">
            <a:avLst/>
          </a:prstGeom>
          <a:noFill/>
          <a:ln>
            <a:noFill/>
          </a:ln>
        </p:spPr>
        <p:txBody>
          <a:bodyPr anchorCtr="0" anchor="t" bIns="0" lIns="0" spcFirstLastPara="1" rIns="0" wrap="square" tIns="0">
            <a:spAutoFit/>
          </a:bodyPr>
          <a:lstStyle/>
          <a:p>
            <a:pPr indent="0" lvl="0" marL="0" marR="0" rtl="0" algn="ctr">
              <a:lnSpc>
                <a:spcPct val="139108"/>
              </a:lnSpc>
              <a:spcBef>
                <a:spcPts val="0"/>
              </a:spcBef>
              <a:spcAft>
                <a:spcPts val="0"/>
              </a:spcAft>
              <a:buClr>
                <a:srgbClr val="1D1D1B"/>
              </a:buClr>
              <a:buSzPts val="4600"/>
              <a:buFont typeface="Poppins"/>
              <a:buNone/>
            </a:pPr>
            <a:r>
              <a:rPr b="1" i="0" lang="en-US" sz="4600" u="none" cap="none" strike="noStrike">
                <a:solidFill>
                  <a:srgbClr val="1D1D1B"/>
                </a:solidFill>
                <a:latin typeface="Poppins"/>
                <a:ea typeface="Poppins"/>
                <a:cs typeface="Poppins"/>
                <a:sym typeface="Poppins"/>
              </a:rPr>
              <a:t>Meeting Calendar Considerations</a:t>
            </a:r>
            <a:endParaRPr/>
          </a:p>
        </p:txBody>
      </p:sp>
      <p:sp>
        <p:nvSpPr>
          <p:cNvPr id="307" name="Google Shape;307;p15"/>
          <p:cNvSpPr txBox="1"/>
          <p:nvPr/>
        </p:nvSpPr>
        <p:spPr>
          <a:xfrm>
            <a:off x="6687275" y="694857"/>
            <a:ext cx="9255947" cy="674030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800"/>
              <a:buFont typeface="Arial"/>
              <a:buChar char="•"/>
            </a:pPr>
            <a:r>
              <a:rPr b="1" lang="en-US" sz="2800" u="sng">
                <a:solidFill>
                  <a:schemeClr val="dk1"/>
                </a:solidFill>
                <a:latin typeface="Calibri"/>
                <a:ea typeface="Calibri"/>
                <a:cs typeface="Calibri"/>
                <a:sym typeface="Calibri"/>
              </a:rPr>
              <a:t>Hold at least 3 business meetings per semester</a:t>
            </a:r>
            <a:r>
              <a:rPr lang="en-US" sz="2800">
                <a:solidFill>
                  <a:schemeClr val="dk1"/>
                </a:solidFill>
                <a:latin typeface="Calibri"/>
                <a:ea typeface="Calibri"/>
                <a:cs typeface="Calibri"/>
                <a:sym typeface="Calibri"/>
              </a:rPr>
              <a:t>: This will ensure your GO Team has sufficient time to complete its business</a:t>
            </a:r>
            <a:endParaRPr/>
          </a:p>
          <a:p>
            <a:pPr indent="-342900" lvl="0" marL="342900" marR="0" rtl="0" algn="l">
              <a:spcBef>
                <a:spcPts val="1200"/>
              </a:spcBef>
              <a:spcAft>
                <a:spcPts val="0"/>
              </a:spcAft>
              <a:buClr>
                <a:schemeClr val="dk1"/>
              </a:buClr>
              <a:buSzPts val="2800"/>
              <a:buFont typeface="Arial"/>
              <a:buChar char="•"/>
            </a:pPr>
            <a:r>
              <a:rPr b="1" lang="en-US" sz="2800" u="sng">
                <a:solidFill>
                  <a:schemeClr val="dk1"/>
                </a:solidFill>
                <a:latin typeface="Calibri"/>
                <a:ea typeface="Calibri"/>
                <a:cs typeface="Calibri"/>
                <a:sym typeface="Calibri"/>
              </a:rPr>
              <a:t>Fall Semester 2026</a:t>
            </a:r>
            <a:r>
              <a:rPr lang="en-US" sz="2800">
                <a:solidFill>
                  <a:schemeClr val="dk1"/>
                </a:solidFill>
                <a:latin typeface="Calibri"/>
                <a:ea typeface="Calibri"/>
                <a:cs typeface="Calibri"/>
                <a:sym typeface="Calibri"/>
              </a:rPr>
              <a:t>: Your GO Team will be developing its 2025-2030 Strategic Plan to align with the District’s new strategic plan; allow enough time to complete this work</a:t>
            </a:r>
            <a:endParaRPr/>
          </a:p>
          <a:p>
            <a:pPr indent="-342900" lvl="0" marL="342900" marR="0" rtl="0" algn="l">
              <a:spcBef>
                <a:spcPts val="1200"/>
              </a:spcBef>
              <a:spcAft>
                <a:spcPts val="0"/>
              </a:spcAft>
              <a:buClr>
                <a:schemeClr val="dk1"/>
              </a:buClr>
              <a:buSzPts val="2800"/>
              <a:buFont typeface="Arial"/>
              <a:buChar char="•"/>
            </a:pPr>
            <a:r>
              <a:rPr b="1" lang="en-US" sz="2800" u="sng">
                <a:solidFill>
                  <a:schemeClr val="dk1"/>
                </a:solidFill>
                <a:latin typeface="Calibri"/>
                <a:ea typeface="Calibri"/>
                <a:cs typeface="Calibri"/>
                <a:sym typeface="Calibri"/>
              </a:rPr>
              <a:t>Budget Meetings</a:t>
            </a:r>
            <a:r>
              <a:rPr lang="en-US" sz="2800">
                <a:solidFill>
                  <a:schemeClr val="dk1"/>
                </a:solidFill>
                <a:latin typeface="Calibri"/>
                <a:ea typeface="Calibri"/>
                <a:cs typeface="Calibri"/>
                <a:sym typeface="Calibri"/>
              </a:rPr>
              <a:t>:</a:t>
            </a:r>
            <a:endParaRPr/>
          </a:p>
          <a:p>
            <a:pPr indent="-342900" lvl="1" marL="800100" marR="0" rtl="0" algn="l">
              <a:spcBef>
                <a:spcPts val="1200"/>
              </a:spcBef>
              <a:spcAft>
                <a:spcPts val="0"/>
              </a:spcAft>
              <a:buClr>
                <a:schemeClr val="dk1"/>
              </a:buClr>
              <a:buSzPts val="2800"/>
              <a:buFont typeface="Arial"/>
              <a:buChar char="•"/>
            </a:pPr>
            <a:r>
              <a:rPr b="0" i="0" lang="en-US" sz="2800" u="sng" cap="none" strike="noStrike">
                <a:solidFill>
                  <a:schemeClr val="dk1"/>
                </a:solidFill>
                <a:latin typeface="Calibri"/>
                <a:ea typeface="Calibri"/>
                <a:cs typeface="Calibri"/>
                <a:sym typeface="Calibri"/>
              </a:rPr>
              <a:t>Allocation Meeting</a:t>
            </a:r>
            <a:r>
              <a:rPr b="0" i="0" lang="en-US" sz="2800" u="none" cap="none" strike="noStrike">
                <a:solidFill>
                  <a:schemeClr val="dk1"/>
                </a:solidFill>
                <a:latin typeface="Calibri"/>
                <a:ea typeface="Calibri"/>
                <a:cs typeface="Calibri"/>
                <a:sym typeface="Calibri"/>
              </a:rPr>
              <a:t>: Late January</a:t>
            </a:r>
            <a:endParaRPr/>
          </a:p>
          <a:p>
            <a:pPr indent="-342900" lvl="1" marL="800100" marR="0" rtl="0" algn="l">
              <a:spcBef>
                <a:spcPts val="0"/>
              </a:spcBef>
              <a:spcAft>
                <a:spcPts val="0"/>
              </a:spcAft>
              <a:buClr>
                <a:schemeClr val="dk1"/>
              </a:buClr>
              <a:buSzPts val="2800"/>
              <a:buFont typeface="Arial"/>
              <a:buChar char="•"/>
            </a:pPr>
            <a:r>
              <a:rPr b="0" i="0" lang="en-US" sz="2800" u="sng" cap="none" strike="noStrike">
                <a:solidFill>
                  <a:schemeClr val="dk1"/>
                </a:solidFill>
                <a:latin typeface="Calibri"/>
                <a:ea typeface="Calibri"/>
                <a:cs typeface="Calibri"/>
                <a:sym typeface="Calibri"/>
              </a:rPr>
              <a:t>Draft Feedback Meeting</a:t>
            </a:r>
            <a:r>
              <a:rPr b="0" i="0" lang="en-US" sz="2800" u="none" cap="none" strike="noStrike">
                <a:solidFill>
                  <a:schemeClr val="dk1"/>
                </a:solidFill>
                <a:latin typeface="Calibri"/>
                <a:ea typeface="Calibri"/>
                <a:cs typeface="Calibri"/>
                <a:sym typeface="Calibri"/>
              </a:rPr>
              <a:t>: Early February – before February break</a:t>
            </a:r>
            <a:endParaRPr/>
          </a:p>
          <a:p>
            <a:pPr indent="-342900" lvl="1" marL="800100" marR="0" rtl="0" algn="l">
              <a:spcBef>
                <a:spcPts val="0"/>
              </a:spcBef>
              <a:spcAft>
                <a:spcPts val="0"/>
              </a:spcAft>
              <a:buClr>
                <a:schemeClr val="dk1"/>
              </a:buClr>
              <a:buSzPts val="2800"/>
              <a:buFont typeface="Arial"/>
              <a:buChar char="•"/>
            </a:pPr>
            <a:r>
              <a:rPr b="0" i="0" lang="en-US" sz="2800" u="sng" cap="none" strike="noStrike">
                <a:solidFill>
                  <a:schemeClr val="dk1"/>
                </a:solidFill>
                <a:latin typeface="Calibri"/>
                <a:ea typeface="Calibri"/>
                <a:cs typeface="Calibri"/>
                <a:sym typeface="Calibri"/>
              </a:rPr>
              <a:t>Finalization Meeting</a:t>
            </a:r>
            <a:r>
              <a:rPr b="0" i="0" lang="en-US" sz="2800" u="none" cap="none" strike="noStrike">
                <a:solidFill>
                  <a:schemeClr val="dk1"/>
                </a:solidFill>
                <a:latin typeface="Calibri"/>
                <a:ea typeface="Calibri"/>
                <a:cs typeface="Calibri"/>
                <a:sym typeface="Calibri"/>
              </a:rPr>
              <a:t>: Early March – after staffing conferences</a:t>
            </a:r>
            <a:endParaRPr/>
          </a:p>
          <a:p>
            <a:pPr indent="-342900" lvl="0" marL="342900" marR="0" rtl="0" algn="l">
              <a:spcBef>
                <a:spcPts val="1200"/>
              </a:spcBef>
              <a:spcAft>
                <a:spcPts val="0"/>
              </a:spcAft>
              <a:buClr>
                <a:schemeClr val="dk1"/>
              </a:buClr>
              <a:buSzPts val="2800"/>
              <a:buFont typeface="Arial"/>
              <a:buChar char="•"/>
            </a:pPr>
            <a:r>
              <a:rPr b="1" lang="en-US" sz="2800" u="sng">
                <a:solidFill>
                  <a:schemeClr val="dk1"/>
                </a:solidFill>
                <a:latin typeface="Calibri"/>
                <a:ea typeface="Calibri"/>
                <a:cs typeface="Calibri"/>
                <a:sym typeface="Calibri"/>
              </a:rPr>
              <a:t>Public Comment</a:t>
            </a:r>
            <a:r>
              <a:rPr b="1" lang="en-US" sz="2800">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Select</a:t>
            </a:r>
            <a:r>
              <a:rPr b="1" lang="en-US" sz="2800">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at least </a:t>
            </a:r>
            <a:r>
              <a:rPr b="1" lang="en-US" sz="2800">
                <a:solidFill>
                  <a:schemeClr val="dk1"/>
                </a:solidFill>
                <a:latin typeface="Calibri"/>
                <a:ea typeface="Calibri"/>
                <a:cs typeface="Calibri"/>
                <a:sym typeface="Calibri"/>
              </a:rPr>
              <a:t>four (4)</a:t>
            </a:r>
            <a:r>
              <a:rPr lang="en-US" sz="2800">
                <a:solidFill>
                  <a:schemeClr val="dk1"/>
                </a:solidFill>
                <a:latin typeface="Calibri"/>
                <a:ea typeface="Calibri"/>
                <a:cs typeface="Calibri"/>
                <a:sym typeface="Calibri"/>
              </a:rPr>
              <a:t> of the meetings that will allow time for public comment.</a:t>
            </a:r>
            <a:endParaRPr b="1" sz="2800">
              <a:solidFill>
                <a:schemeClr val="dk1"/>
              </a:solidFill>
              <a:latin typeface="Calibri"/>
              <a:ea typeface="Calibri"/>
              <a:cs typeface="Calibri"/>
              <a:sym typeface="Calibri"/>
            </a:endParaRPr>
          </a:p>
        </p:txBody>
      </p:sp>
      <p:sp>
        <p:nvSpPr>
          <p:cNvPr id="308" name="Google Shape;308;p15"/>
          <p:cNvSpPr txBox="1"/>
          <p:nvPr/>
        </p:nvSpPr>
        <p:spPr>
          <a:xfrm>
            <a:off x="7341275" y="7568756"/>
            <a:ext cx="7947948" cy="1383867"/>
          </a:xfrm>
          <a:prstGeom prst="rect">
            <a:avLst/>
          </a:prstGeom>
          <a:gradFill>
            <a:gsLst>
              <a:gs pos="0">
                <a:srgbClr val="FFEB88"/>
              </a:gs>
              <a:gs pos="50000">
                <a:srgbClr val="FFF1B6"/>
              </a:gs>
              <a:gs pos="100000">
                <a:srgbClr val="FFF8DB"/>
              </a:gs>
            </a:gsLst>
            <a:lin ang="16200000" scaled="0"/>
          </a:gra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US" sz="3600">
                <a:solidFill>
                  <a:srgbClr val="1D1D1B"/>
                </a:solidFill>
                <a:latin typeface="Poppins"/>
                <a:ea typeface="Poppins"/>
                <a:cs typeface="Poppins"/>
                <a:sym typeface="Poppins"/>
              </a:rPr>
              <a:t>The GO Team votes on its</a:t>
            </a:r>
            <a:endParaRPr/>
          </a:p>
          <a:p>
            <a:pPr indent="0" lvl="0" marL="0" marR="0" rtl="0" algn="ctr">
              <a:spcBef>
                <a:spcPts val="0"/>
              </a:spcBef>
              <a:spcAft>
                <a:spcPts val="0"/>
              </a:spcAft>
              <a:buNone/>
            </a:pPr>
            <a:r>
              <a:rPr b="1" lang="en-US" sz="3600">
                <a:solidFill>
                  <a:srgbClr val="1D1D1B"/>
                </a:solidFill>
                <a:latin typeface="Poppins"/>
                <a:ea typeface="Poppins"/>
                <a:cs typeface="Poppins"/>
                <a:sym typeface="Poppins"/>
              </a:rPr>
              <a:t>Meeting Calendar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grpSp>
        <p:nvGrpSpPr>
          <p:cNvPr id="314" name="Google Shape;314;p16"/>
          <p:cNvGrpSpPr/>
          <p:nvPr/>
        </p:nvGrpSpPr>
        <p:grpSpPr>
          <a:xfrm>
            <a:off x="0" y="-216991"/>
            <a:ext cx="501338" cy="10503991"/>
            <a:chOff x="0" y="-57150"/>
            <a:chExt cx="132040" cy="2766483"/>
          </a:xfrm>
        </p:grpSpPr>
        <p:sp>
          <p:nvSpPr>
            <p:cNvPr id="315" name="Google Shape;315;p16"/>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16" name="Google Shape;316;p16"/>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17" name="Google Shape;317;p16"/>
          <p:cNvSpPr/>
          <p:nvPr/>
        </p:nvSpPr>
        <p:spPr>
          <a:xfrm>
            <a:off x="10271102" y="9394779"/>
            <a:ext cx="3129993" cy="905510"/>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18" name="Google Shape;318;p16"/>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19" name="Google Shape;319;p16"/>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320" name="Google Shape;320;p16"/>
          <p:cNvGrpSpPr/>
          <p:nvPr/>
        </p:nvGrpSpPr>
        <p:grpSpPr>
          <a:xfrm>
            <a:off x="1494708" y="3530364"/>
            <a:ext cx="5858301" cy="3448098"/>
            <a:chOff x="0" y="-57150"/>
            <a:chExt cx="1542927" cy="908141"/>
          </a:xfrm>
        </p:grpSpPr>
        <p:sp>
          <p:nvSpPr>
            <p:cNvPr id="321" name="Google Shape;321;p16"/>
            <p:cNvSpPr/>
            <p:nvPr/>
          </p:nvSpPr>
          <p:spPr>
            <a:xfrm>
              <a:off x="0" y="0"/>
              <a:ext cx="1542927" cy="850991"/>
            </a:xfrm>
            <a:custGeom>
              <a:rect b="b" l="l" r="r" t="t"/>
              <a:pathLst>
                <a:path extrusionOk="0" h="850991" w="1542927">
                  <a:moveTo>
                    <a:pt x="0" y="0"/>
                  </a:moveTo>
                  <a:lnTo>
                    <a:pt x="1542927" y="0"/>
                  </a:lnTo>
                  <a:lnTo>
                    <a:pt x="1542927" y="850991"/>
                  </a:lnTo>
                  <a:lnTo>
                    <a:pt x="0" y="850991"/>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22" name="Google Shape;322;p16"/>
            <p:cNvSpPr txBox="1"/>
            <p:nvPr/>
          </p:nvSpPr>
          <p:spPr>
            <a:xfrm>
              <a:off x="0" y="-57150"/>
              <a:ext cx="1542927" cy="90814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23" name="Google Shape;323;p16"/>
          <p:cNvSpPr txBox="1"/>
          <p:nvPr/>
        </p:nvSpPr>
        <p:spPr>
          <a:xfrm>
            <a:off x="7746606" y="1216521"/>
            <a:ext cx="6436014" cy="8452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399" u="sng">
                <a:solidFill>
                  <a:schemeClr val="accent1"/>
                </a:solidFill>
                <a:latin typeface="Poppins"/>
                <a:ea typeface="Poppins"/>
                <a:cs typeface="Poppins"/>
                <a:sym typeface="Poppins"/>
              </a:rPr>
              <a:t>Requirements</a:t>
            </a:r>
            <a:endParaRPr/>
          </a:p>
        </p:txBody>
      </p:sp>
      <p:sp>
        <p:nvSpPr>
          <p:cNvPr id="324" name="Google Shape;324;p16"/>
          <p:cNvSpPr txBox="1"/>
          <p:nvPr/>
        </p:nvSpPr>
        <p:spPr>
          <a:xfrm>
            <a:off x="7746606" y="2247900"/>
            <a:ext cx="9269476" cy="67095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Opportunities for public comment </a:t>
            </a:r>
            <a:r>
              <a:rPr b="1" lang="en-US" sz="3000">
                <a:solidFill>
                  <a:schemeClr val="dk1"/>
                </a:solidFill>
                <a:latin typeface="Calibri"/>
                <a:ea typeface="Calibri"/>
                <a:cs typeface="Calibri"/>
                <a:sym typeface="Calibri"/>
              </a:rPr>
              <a:t>shall</a:t>
            </a:r>
            <a:r>
              <a:rPr lang="en-US" sz="3000">
                <a:solidFill>
                  <a:schemeClr val="dk1"/>
                </a:solidFill>
                <a:latin typeface="Calibri"/>
                <a:ea typeface="Calibri"/>
                <a:cs typeface="Calibri"/>
                <a:sym typeface="Calibri"/>
              </a:rPr>
              <a:t> be provided at least four (4) times in a school/fiscal year and noted on the GO Team’s webpage and meeting agenda;</a:t>
            </a:r>
            <a:endParaRPr/>
          </a:p>
          <a:p>
            <a:pPr indent="-285750" lvl="0" marL="285750" marR="0" rtl="0" algn="l">
              <a:spcBef>
                <a:spcPts val="12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GO Team members will </a:t>
            </a:r>
            <a:r>
              <a:rPr b="1" lang="en-US" sz="3000">
                <a:solidFill>
                  <a:schemeClr val="dk1"/>
                </a:solidFill>
                <a:latin typeface="Calibri"/>
                <a:ea typeface="Calibri"/>
                <a:cs typeface="Calibri"/>
                <a:sym typeface="Calibri"/>
              </a:rPr>
              <a:t>not</a:t>
            </a:r>
            <a:r>
              <a:rPr lang="en-US" sz="3000">
                <a:solidFill>
                  <a:schemeClr val="dk1"/>
                </a:solidFill>
                <a:latin typeface="Calibri"/>
                <a:ea typeface="Calibri"/>
                <a:cs typeface="Calibri"/>
                <a:sym typeface="Calibri"/>
              </a:rPr>
              <a:t> provide responses or engage in direct conversation during public comment;</a:t>
            </a:r>
            <a:endParaRPr/>
          </a:p>
          <a:p>
            <a:pPr indent="-285750" lvl="0" marL="285750" marR="0" rtl="0" algn="l">
              <a:spcBef>
                <a:spcPts val="12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Each GO Team will determine a consistent method for receiving public comments and for parents and other citizens to sign up to address the team;</a:t>
            </a:r>
            <a:endParaRPr/>
          </a:p>
          <a:p>
            <a:pPr indent="-285750" lvl="0" marL="285750" marR="0" rtl="0" algn="l">
              <a:spcBef>
                <a:spcPts val="1200"/>
              </a:spcBef>
              <a:spcAft>
                <a:spcPts val="0"/>
              </a:spcAft>
              <a:buClr>
                <a:schemeClr val="accent1"/>
              </a:buClr>
              <a:buSzPts val="3300"/>
              <a:buFont typeface="Arial"/>
              <a:buChar char="•"/>
            </a:pPr>
            <a:r>
              <a:rPr b="1" lang="en-US" sz="3000">
                <a:solidFill>
                  <a:schemeClr val="dk1"/>
                </a:solidFill>
                <a:latin typeface="Calibri"/>
                <a:ea typeface="Calibri"/>
                <a:cs typeface="Calibri"/>
                <a:sym typeface="Calibri"/>
              </a:rPr>
              <a:t>At least 20 minutes</a:t>
            </a:r>
            <a:r>
              <a:rPr lang="en-US" sz="3000">
                <a:solidFill>
                  <a:schemeClr val="dk1"/>
                </a:solidFill>
                <a:latin typeface="Calibri"/>
                <a:ea typeface="Calibri"/>
                <a:cs typeface="Calibri"/>
                <a:sym typeface="Calibri"/>
              </a:rPr>
              <a:t> of time will be allotted for the public to make comments at meetings where public comment is permitted; and </a:t>
            </a:r>
            <a:endParaRPr/>
          </a:p>
          <a:p>
            <a:pPr indent="-285750" lvl="0" marL="285750" marR="0" rtl="0" algn="l">
              <a:spcBef>
                <a:spcPts val="12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The public will receive at least 2 business days’ notice of the Public Comment Protocol.</a:t>
            </a:r>
            <a:endParaRPr/>
          </a:p>
        </p:txBody>
      </p:sp>
      <p:sp>
        <p:nvSpPr>
          <p:cNvPr id="325" name="Google Shape;325;p16"/>
          <p:cNvSpPr txBox="1"/>
          <p:nvPr/>
        </p:nvSpPr>
        <p:spPr>
          <a:xfrm>
            <a:off x="1614925" y="4004975"/>
            <a:ext cx="5738100" cy="4411800"/>
          </a:xfrm>
          <a:prstGeom prst="rect">
            <a:avLst/>
          </a:prstGeom>
          <a:noFill/>
          <a:ln>
            <a:noFill/>
          </a:ln>
        </p:spPr>
        <p:txBody>
          <a:bodyPr anchorCtr="0" anchor="t" bIns="91425" lIns="91425" spcFirstLastPara="1" rIns="91425" wrap="square" tIns="91425">
            <a:spAutoFit/>
          </a:bodyPr>
          <a:lstStyle/>
          <a:p>
            <a:pPr indent="0" lvl="0" marL="0" rtl="0" algn="ctr">
              <a:lnSpc>
                <a:spcPct val="106650"/>
              </a:lnSpc>
              <a:spcBef>
                <a:spcPts val="0"/>
              </a:spcBef>
              <a:spcAft>
                <a:spcPts val="0"/>
              </a:spcAft>
              <a:buNone/>
            </a:pPr>
            <a:r>
              <a:rPr b="1" lang="en-US" sz="6000">
                <a:solidFill>
                  <a:srgbClr val="1D1D1B"/>
                </a:solidFill>
                <a:latin typeface="Poppins"/>
                <a:ea typeface="Poppins"/>
                <a:cs typeface="Poppins"/>
                <a:sym typeface="Poppins"/>
              </a:rPr>
              <a:t>Public Comment Protocol Tips</a:t>
            </a:r>
            <a:endParaRPr b="1" sz="6000">
              <a:solidFill>
                <a:srgbClr val="1D1D1B"/>
              </a:solidFill>
              <a:latin typeface="Poppins"/>
              <a:ea typeface="Poppins"/>
              <a:cs typeface="Poppins"/>
              <a:sym typeface="Poppins"/>
            </a:endParaRPr>
          </a:p>
          <a:p>
            <a:pPr indent="0" lvl="0" marL="0" rtl="0" algn="ctr">
              <a:lnSpc>
                <a:spcPct val="106650"/>
              </a:lnSpc>
              <a:spcBef>
                <a:spcPts val="0"/>
              </a:spcBef>
              <a:spcAft>
                <a:spcPts val="0"/>
              </a:spcAft>
              <a:buNone/>
            </a:pPr>
            <a:r>
              <a:rPr b="1" lang="en-US" sz="4000" u="sng">
                <a:solidFill>
                  <a:srgbClr val="0070C0"/>
                </a:solidFill>
                <a:latin typeface="Poppins"/>
                <a:ea typeface="Poppins"/>
                <a:cs typeface="Poppins"/>
                <a:sym typeface="Poppins"/>
                <a:hlinkClick r:id="rId3">
                  <a:extLst>
                    <a:ext uri="{A12FA001-AC4F-418D-AE19-62706E023703}">
                      <ahyp:hlinkClr val="tx"/>
                    </a:ext>
                  </a:extLst>
                </a:hlinkClick>
              </a:rPr>
              <a:t>Public Comment Signup (Example)</a:t>
            </a:r>
            <a:r>
              <a:rPr b="1" lang="en-US" sz="4000">
                <a:solidFill>
                  <a:srgbClr val="0070C0"/>
                </a:solidFill>
                <a:latin typeface="Poppins"/>
                <a:ea typeface="Poppins"/>
                <a:cs typeface="Poppins"/>
                <a:sym typeface="Poppins"/>
              </a:rPr>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7"/>
          <p:cNvSpPr/>
          <p:nvPr/>
        </p:nvSpPr>
        <p:spPr>
          <a:xfrm>
            <a:off x="15153394" y="0"/>
            <a:ext cx="1901715" cy="1473024"/>
          </a:xfrm>
          <a:custGeom>
            <a:rect b="b" l="l" r="r" t="t"/>
            <a:pathLst>
              <a:path extrusionOk="0" h="1740861" w="1901715">
                <a:moveTo>
                  <a:pt x="0" y="0"/>
                </a:moveTo>
                <a:lnTo>
                  <a:pt x="1901715" y="0"/>
                </a:lnTo>
                <a:lnTo>
                  <a:pt x="1901715"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32" name="Google Shape;332;p17"/>
          <p:cNvSpPr/>
          <p:nvPr/>
        </p:nvSpPr>
        <p:spPr>
          <a:xfrm>
            <a:off x="326817" y="0"/>
            <a:ext cx="2007680" cy="4114800"/>
          </a:xfrm>
          <a:custGeom>
            <a:rect b="b" l="l" r="r" t="t"/>
            <a:pathLst>
              <a:path extrusionOk="0" h="4114800" w="2007680">
                <a:moveTo>
                  <a:pt x="0" y="0"/>
                </a:moveTo>
                <a:lnTo>
                  <a:pt x="2007679" y="0"/>
                </a:lnTo>
                <a:lnTo>
                  <a:pt x="2007679" y="4114800"/>
                </a:lnTo>
                <a:lnTo>
                  <a:pt x="0" y="4114800"/>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33" name="Google Shape;333;p17"/>
          <p:cNvSpPr/>
          <p:nvPr/>
        </p:nvSpPr>
        <p:spPr>
          <a:xfrm flipH="1" rot="5400000">
            <a:off x="15226760" y="6686266"/>
            <a:ext cx="2007680" cy="4114800"/>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34" name="Google Shape;334;p17"/>
          <p:cNvSpPr/>
          <p:nvPr/>
        </p:nvSpPr>
        <p:spPr>
          <a:xfrm>
            <a:off x="432782" y="9258301"/>
            <a:ext cx="1901715" cy="1028700"/>
          </a:xfrm>
          <a:custGeom>
            <a:rect b="b" l="l" r="r" t="t"/>
            <a:pathLst>
              <a:path extrusionOk="0" h="1740861" w="1901715">
                <a:moveTo>
                  <a:pt x="0" y="0"/>
                </a:moveTo>
                <a:lnTo>
                  <a:pt x="1901714" y="0"/>
                </a:lnTo>
                <a:lnTo>
                  <a:pt x="1901714"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35" name="Google Shape;335;p17"/>
          <p:cNvSpPr txBox="1"/>
          <p:nvPr>
            <p:ph idx="4294967295" type="title"/>
          </p:nvPr>
        </p:nvSpPr>
        <p:spPr>
          <a:xfrm>
            <a:off x="457200" y="-1143000"/>
            <a:ext cx="8229600" cy="1143000"/>
          </a:xfrm>
          <a:prstGeom prst="rect">
            <a:avLst/>
          </a:prstGeom>
          <a:noFill/>
          <a:ln>
            <a:noFill/>
          </a:ln>
        </p:spPr>
        <p:txBody>
          <a:bodyPr anchorCtr="0" anchor="b"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Quattrocento Sans"/>
              <a:buNone/>
            </a:pPr>
            <a:r>
              <a:rPr lang="en-US"/>
              <a:t>Details of Public Comment Protocol</a:t>
            </a:r>
            <a:endParaRPr/>
          </a:p>
        </p:txBody>
      </p:sp>
      <p:graphicFrame>
        <p:nvGraphicFramePr>
          <p:cNvPr descr="Table detailing key considerations of public comment protocol" id="336" name="Google Shape;336;p17"/>
          <p:cNvGraphicFramePr/>
          <p:nvPr/>
        </p:nvGraphicFramePr>
        <p:xfrm>
          <a:off x="2737063" y="436731"/>
          <a:ext cx="3000000" cy="3000000"/>
        </p:xfrm>
        <a:graphic>
          <a:graphicData uri="http://schemas.openxmlformats.org/drawingml/2006/table">
            <a:tbl>
              <a:tblPr bandRow="1" firstRow="1">
                <a:noFill/>
                <a:tableStyleId>{722648C2-8DA6-4D2C-9C7C-5009090D8F81}</a:tableStyleId>
              </a:tblPr>
              <a:tblGrid>
                <a:gridCol w="6683600"/>
                <a:gridCol w="6683600"/>
              </a:tblGrid>
              <a:tr h="771575">
                <a:tc>
                  <a:txBody>
                    <a:bodyPr/>
                    <a:lstStyle/>
                    <a:p>
                      <a:pPr indent="0" lvl="0" marL="0" marR="0" rtl="0" algn="ctr">
                        <a:lnSpc>
                          <a:spcPct val="56593"/>
                        </a:lnSpc>
                        <a:spcBef>
                          <a:spcPts val="0"/>
                        </a:spcBef>
                        <a:spcAft>
                          <a:spcPts val="0"/>
                        </a:spcAft>
                        <a:buClr>
                          <a:schemeClr val="dk1"/>
                        </a:buClr>
                        <a:buSzPts val="3200"/>
                        <a:buFont typeface="Calibri"/>
                        <a:buNone/>
                      </a:pPr>
                      <a:r>
                        <a:rPr lang="en-US" sz="3200" u="none" cap="none" strike="noStrike"/>
                        <a:t>Key Consideration</a:t>
                      </a:r>
                      <a:endParaRPr sz="3200" u="none" cap="none" strike="noStrike">
                        <a:solidFill>
                          <a:srgbClr val="000000"/>
                        </a:solidFill>
                      </a:endParaRPr>
                    </a:p>
                  </a:txBody>
                  <a:tcPr marT="28575" marB="28575" marR="91450" marL="9145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solidFill>
                      <a:schemeClr val="accent1"/>
                    </a:solidFill>
                  </a:tcPr>
                </a:tc>
                <a:tc>
                  <a:txBody>
                    <a:bodyPr/>
                    <a:lstStyle/>
                    <a:p>
                      <a:pPr indent="0" lvl="0" marL="0" marR="0" rtl="0" algn="ctr">
                        <a:spcBef>
                          <a:spcPts val="0"/>
                        </a:spcBef>
                        <a:spcAft>
                          <a:spcPts val="0"/>
                        </a:spcAft>
                        <a:buNone/>
                      </a:pPr>
                      <a:r>
                        <a:rPr lang="en-US" sz="3200" u="none" cap="none" strike="noStrike"/>
                        <a:t>Our Protocol</a:t>
                      </a:r>
                      <a:endParaRPr sz="3200" u="none" cap="none" strike="noStrike">
                        <a:solidFill>
                          <a:srgbClr val="000000"/>
                        </a:solidFill>
                      </a:endParaRPr>
                    </a:p>
                  </a:txBody>
                  <a:tcPr marT="45725" marB="45725" marR="91450" marL="9145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solidFill>
                      <a:schemeClr val="accent1"/>
                    </a:solidFill>
                  </a:tcPr>
                </a:tc>
              </a:tr>
              <a:tr h="1428525">
                <a:tc>
                  <a:txBody>
                    <a:bodyPr/>
                    <a:lstStyle/>
                    <a:p>
                      <a:pPr indent="0" lvl="0" marL="0" marR="0" rtl="0" algn="l">
                        <a:lnSpc>
                          <a:spcPct val="100000"/>
                        </a:lnSpc>
                        <a:spcBef>
                          <a:spcPts val="0"/>
                        </a:spcBef>
                        <a:spcAft>
                          <a:spcPts val="0"/>
                        </a:spcAft>
                        <a:buClr>
                          <a:schemeClr val="dk1"/>
                        </a:buClr>
                        <a:buSzPts val="2800"/>
                        <a:buFont typeface="Calibri"/>
                        <a:buNone/>
                      </a:pPr>
                      <a:r>
                        <a:rPr lang="en-US" sz="2800" u="none" cap="none" strike="noStrike"/>
                        <a:t>Which meetings will allow for public comment - minimum requirement is at 4 meetings? (All? Every other? Specific ones?)</a:t>
                      </a:r>
                      <a:endParaRPr/>
                    </a:p>
                  </a:txBody>
                  <a:tcPr marT="28575" marB="28575" marR="91450" marL="91450" anchor="ctr">
                    <a:lnL cap="flat" cmpd="sng" w="12700">
                      <a:solidFill>
                        <a:schemeClr val="dk1"/>
                      </a:solidFill>
                      <a:prstDash val="solid"/>
                      <a:round/>
                      <a:headEnd len="sm" w="sm" type="none"/>
                      <a:tailEnd len="sm" w="sm" type="none"/>
                    </a:lnL>
                  </a:tcPr>
                </a:tc>
                <a:tc>
                  <a:txBody>
                    <a:bodyPr/>
                    <a:lstStyle/>
                    <a:p>
                      <a:pPr indent="0" lvl="0" marL="0" marR="0" rtl="0" algn="ctr">
                        <a:spcBef>
                          <a:spcPts val="0"/>
                        </a:spcBef>
                        <a:spcAft>
                          <a:spcPts val="0"/>
                        </a:spcAft>
                        <a:buNone/>
                      </a:pPr>
                      <a:r>
                        <a:rPr lang="en-US" sz="3200">
                          <a:solidFill>
                            <a:srgbClr val="000000"/>
                          </a:solidFill>
                        </a:rPr>
                        <a:t>Every other meeting</a:t>
                      </a:r>
                      <a:endParaRPr sz="3200" u="none" cap="none" strike="noStrike">
                        <a:solidFill>
                          <a:srgbClr val="000000"/>
                        </a:solidFill>
                      </a:endParaRPr>
                    </a:p>
                  </a:txBody>
                  <a:tcPr marT="45725" marB="45725" marR="91450" marL="91450" anchor="ctr">
                    <a:lnR cap="flat" cmpd="sng" w="12700">
                      <a:solidFill>
                        <a:schemeClr val="dk1"/>
                      </a:solidFill>
                      <a:prstDash val="solid"/>
                      <a:round/>
                      <a:headEnd len="sm" w="sm" type="none"/>
                      <a:tailEnd len="sm" w="sm" type="none"/>
                    </a:lnR>
                  </a:tcPr>
                </a:tc>
              </a:tr>
              <a:tr h="1250350">
                <a:tc>
                  <a:txBody>
                    <a:bodyPr/>
                    <a:lstStyle/>
                    <a:p>
                      <a:pPr indent="0" lvl="0" marL="0" marR="0" rtl="0" algn="l">
                        <a:lnSpc>
                          <a:spcPct val="100000"/>
                        </a:lnSpc>
                        <a:spcBef>
                          <a:spcPts val="0"/>
                        </a:spcBef>
                        <a:spcAft>
                          <a:spcPts val="0"/>
                        </a:spcAft>
                        <a:buClr>
                          <a:schemeClr val="dk1"/>
                        </a:buClr>
                        <a:buSzPts val="2800"/>
                        <a:buFont typeface="Calibri"/>
                        <a:buNone/>
                      </a:pPr>
                      <a:r>
                        <a:rPr lang="en-US" sz="2800" u="none" cap="none" strike="noStrike"/>
                        <a:t>How will people sign up/let us know they wish to speak? </a:t>
                      </a:r>
                      <a:endParaRPr/>
                    </a:p>
                  </a:txBody>
                  <a:tcPr marT="28575" marB="28575" marR="91450" marL="91450" anchor="ctr">
                    <a:lnL cap="flat" cmpd="sng" w="12700">
                      <a:solidFill>
                        <a:schemeClr val="dk1"/>
                      </a:solidFill>
                      <a:prstDash val="solid"/>
                      <a:round/>
                      <a:headEnd len="sm" w="sm" type="none"/>
                      <a:tailEnd len="sm" w="sm" type="none"/>
                    </a:lnL>
                  </a:tcPr>
                </a:tc>
                <a:tc>
                  <a:txBody>
                    <a:bodyPr/>
                    <a:lstStyle/>
                    <a:p>
                      <a:pPr indent="0" lvl="0" marL="0" rtl="0" algn="ctr">
                        <a:spcBef>
                          <a:spcPts val="0"/>
                        </a:spcBef>
                        <a:spcAft>
                          <a:spcPts val="0"/>
                        </a:spcAft>
                        <a:buClr>
                          <a:schemeClr val="dk1"/>
                        </a:buClr>
                        <a:buFont typeface="Arial"/>
                        <a:buNone/>
                      </a:pPr>
                      <a:r>
                        <a:rPr lang="en-US" sz="3200" u="sng">
                          <a:hlinkClick r:id="rId3"/>
                        </a:rPr>
                        <a:t>Public Comment Sign up</a:t>
                      </a:r>
                      <a:r>
                        <a:rPr lang="en-US" sz="3200"/>
                        <a:t> </a:t>
                      </a:r>
                      <a:endParaRPr sz="3200" u="none" cap="none" strike="noStrike">
                        <a:solidFill>
                          <a:srgbClr val="000000"/>
                        </a:solidFill>
                      </a:endParaRPr>
                    </a:p>
                  </a:txBody>
                  <a:tcPr marT="45725" marB="45725" marR="91450" marL="91450" anchor="ctr">
                    <a:lnR cap="flat" cmpd="sng" w="12700">
                      <a:solidFill>
                        <a:schemeClr val="dk1"/>
                      </a:solidFill>
                      <a:prstDash val="solid"/>
                      <a:round/>
                      <a:headEnd len="sm" w="sm" type="none"/>
                      <a:tailEnd len="sm" w="sm" type="none"/>
                    </a:lnR>
                  </a:tcPr>
                </a:tc>
              </a:tr>
              <a:tr h="972700">
                <a:tc>
                  <a:txBody>
                    <a:bodyPr/>
                    <a:lstStyle/>
                    <a:p>
                      <a:pPr indent="0" lvl="0" marL="0" marR="0" rtl="0" algn="l">
                        <a:lnSpc>
                          <a:spcPct val="100000"/>
                        </a:lnSpc>
                        <a:spcBef>
                          <a:spcPts val="0"/>
                        </a:spcBef>
                        <a:spcAft>
                          <a:spcPts val="0"/>
                        </a:spcAft>
                        <a:buClr>
                          <a:schemeClr val="dk1"/>
                        </a:buClr>
                        <a:buSzPts val="2800"/>
                        <a:buFont typeface="Calibri"/>
                        <a:buNone/>
                      </a:pPr>
                      <a:r>
                        <a:rPr lang="en-US" sz="2800" u="none" cap="none" strike="noStrike"/>
                        <a:t>What is the deadline for people to sign up to speak? </a:t>
                      </a:r>
                      <a:endParaRPr/>
                    </a:p>
                  </a:txBody>
                  <a:tcPr marT="28575" marB="28575" marR="91450" marL="91450" anchor="ctr">
                    <a:lnL cap="flat" cmpd="sng" w="12700">
                      <a:solidFill>
                        <a:schemeClr val="dk1"/>
                      </a:solidFill>
                      <a:prstDash val="solid"/>
                      <a:round/>
                      <a:headEnd len="sm" w="sm" type="none"/>
                      <a:tailEnd len="sm" w="sm" type="none"/>
                    </a:lnL>
                  </a:tcPr>
                </a:tc>
                <a:tc>
                  <a:txBody>
                    <a:bodyPr/>
                    <a:lstStyle/>
                    <a:p>
                      <a:pPr indent="0" lvl="0" marL="0" marR="0" rtl="0" algn="ctr">
                        <a:spcBef>
                          <a:spcPts val="0"/>
                        </a:spcBef>
                        <a:spcAft>
                          <a:spcPts val="0"/>
                        </a:spcAft>
                        <a:buNone/>
                      </a:pPr>
                      <a:r>
                        <a:rPr lang="en-US" sz="3200">
                          <a:solidFill>
                            <a:srgbClr val="000000"/>
                          </a:solidFill>
                        </a:rPr>
                        <a:t>Up to and during GOteam</a:t>
                      </a:r>
                      <a:endParaRPr sz="3200" u="none" cap="none" strike="noStrike">
                        <a:solidFill>
                          <a:srgbClr val="000000"/>
                        </a:solidFill>
                      </a:endParaRPr>
                    </a:p>
                  </a:txBody>
                  <a:tcPr marT="45725" marB="45725" marR="91450" marL="91450" anchor="ctr">
                    <a:lnR cap="flat" cmpd="sng" w="12700">
                      <a:solidFill>
                        <a:schemeClr val="dk1"/>
                      </a:solidFill>
                      <a:prstDash val="solid"/>
                      <a:round/>
                      <a:headEnd len="sm" w="sm" type="none"/>
                      <a:tailEnd len="sm" w="sm" type="none"/>
                    </a:lnR>
                  </a:tcPr>
                </a:tc>
              </a:tr>
              <a:tr h="972700">
                <a:tc>
                  <a:txBody>
                    <a:bodyPr/>
                    <a:lstStyle/>
                    <a:p>
                      <a:pPr indent="0" lvl="0" marL="0" marR="0" rtl="0" algn="l">
                        <a:lnSpc>
                          <a:spcPct val="100000"/>
                        </a:lnSpc>
                        <a:spcBef>
                          <a:spcPts val="0"/>
                        </a:spcBef>
                        <a:spcAft>
                          <a:spcPts val="0"/>
                        </a:spcAft>
                        <a:buClr>
                          <a:schemeClr val="dk1"/>
                        </a:buClr>
                        <a:buSzPts val="2800"/>
                        <a:buFont typeface="Calibri"/>
                        <a:buNone/>
                      </a:pPr>
                      <a:r>
                        <a:rPr lang="en-US" sz="2800" u="none" cap="none" strike="noStrike"/>
                        <a:t>How much time will each person have to speak? </a:t>
                      </a:r>
                      <a:endParaRPr/>
                    </a:p>
                  </a:txBody>
                  <a:tcPr marT="28575" marB="28575" marR="91450" marL="91450" anchor="ctr">
                    <a:lnL cap="flat" cmpd="sng" w="12700">
                      <a:solidFill>
                        <a:schemeClr val="dk1"/>
                      </a:solidFill>
                      <a:prstDash val="solid"/>
                      <a:round/>
                      <a:headEnd len="sm" w="sm" type="none"/>
                      <a:tailEnd len="sm" w="sm" type="none"/>
                    </a:lnL>
                  </a:tcPr>
                </a:tc>
                <a:tc>
                  <a:txBody>
                    <a:bodyPr/>
                    <a:lstStyle/>
                    <a:p>
                      <a:pPr indent="0" lvl="0" marL="0" marR="0" rtl="0" algn="ctr">
                        <a:spcBef>
                          <a:spcPts val="0"/>
                        </a:spcBef>
                        <a:spcAft>
                          <a:spcPts val="0"/>
                        </a:spcAft>
                        <a:buNone/>
                      </a:pPr>
                      <a:r>
                        <a:rPr lang="en-US" sz="3200">
                          <a:solidFill>
                            <a:srgbClr val="000000"/>
                          </a:solidFill>
                        </a:rPr>
                        <a:t>2 minutes</a:t>
                      </a:r>
                      <a:endParaRPr sz="3200" u="none" cap="none" strike="noStrike">
                        <a:solidFill>
                          <a:srgbClr val="000000"/>
                        </a:solidFill>
                      </a:endParaRPr>
                    </a:p>
                  </a:txBody>
                  <a:tcPr marT="45725" marB="45725" marR="91450" marL="91450" anchor="ctr">
                    <a:lnR cap="flat" cmpd="sng" w="12700">
                      <a:solidFill>
                        <a:schemeClr val="dk1"/>
                      </a:solidFill>
                      <a:prstDash val="solid"/>
                      <a:round/>
                      <a:headEnd len="sm" w="sm" type="none"/>
                      <a:tailEnd len="sm" w="sm" type="none"/>
                    </a:lnR>
                  </a:tcPr>
                </a:tc>
              </a:tr>
              <a:tr h="1186350">
                <a:tc>
                  <a:txBody>
                    <a:bodyPr/>
                    <a:lstStyle/>
                    <a:p>
                      <a:pPr indent="0" lvl="0" marL="0" marR="0" rtl="0" algn="l">
                        <a:lnSpc>
                          <a:spcPct val="100000"/>
                        </a:lnSpc>
                        <a:spcBef>
                          <a:spcPts val="0"/>
                        </a:spcBef>
                        <a:spcAft>
                          <a:spcPts val="0"/>
                        </a:spcAft>
                        <a:buClr>
                          <a:schemeClr val="dk1"/>
                        </a:buClr>
                        <a:buSzPts val="2800"/>
                        <a:buFont typeface="Calibri"/>
                        <a:buNone/>
                      </a:pPr>
                      <a:r>
                        <a:rPr lang="en-US" sz="2800" u="none" cap="none" strike="noStrike"/>
                        <a:t>When during the meeting will we have public comment (beginning/end/split)? </a:t>
                      </a:r>
                      <a:endParaRPr/>
                    </a:p>
                  </a:txBody>
                  <a:tcPr marT="28575" marB="28575" marR="91450" marL="91450" anchor="ctr">
                    <a:lnL cap="flat" cmpd="sng" w="12700">
                      <a:solidFill>
                        <a:schemeClr val="dk1"/>
                      </a:solidFill>
                      <a:prstDash val="solid"/>
                      <a:round/>
                      <a:headEnd len="sm" w="sm" type="none"/>
                      <a:tailEnd len="sm" w="sm" type="none"/>
                    </a:lnL>
                  </a:tcPr>
                </a:tc>
                <a:tc>
                  <a:txBody>
                    <a:bodyPr/>
                    <a:lstStyle/>
                    <a:p>
                      <a:pPr indent="0" lvl="0" marL="0" marR="0" rtl="0" algn="ctr">
                        <a:spcBef>
                          <a:spcPts val="0"/>
                        </a:spcBef>
                        <a:spcAft>
                          <a:spcPts val="0"/>
                        </a:spcAft>
                        <a:buNone/>
                      </a:pPr>
                      <a:r>
                        <a:rPr lang="en-US" sz="3200"/>
                        <a:t>The end</a:t>
                      </a:r>
                      <a:endParaRPr sz="3200"/>
                    </a:p>
                  </a:txBody>
                  <a:tcPr marT="45725" marB="45725" marR="91450" marL="91450" anchor="ctr">
                    <a:lnR cap="flat" cmpd="sng" w="12700">
                      <a:solidFill>
                        <a:schemeClr val="dk1"/>
                      </a:solidFill>
                      <a:prstDash val="solid"/>
                      <a:round/>
                      <a:headEnd len="sm" w="sm" type="none"/>
                      <a:tailEnd len="sm" w="sm" type="none"/>
                    </a:lnR>
                  </a:tcPr>
                </a:tc>
              </a:tr>
              <a:tr h="1161675">
                <a:tc>
                  <a:txBody>
                    <a:bodyPr/>
                    <a:lstStyle/>
                    <a:p>
                      <a:pPr indent="0" lvl="0" marL="0" marR="0" rtl="0" algn="l">
                        <a:lnSpc>
                          <a:spcPct val="100000"/>
                        </a:lnSpc>
                        <a:spcBef>
                          <a:spcPts val="0"/>
                        </a:spcBef>
                        <a:spcAft>
                          <a:spcPts val="0"/>
                        </a:spcAft>
                        <a:buClr>
                          <a:schemeClr val="dk1"/>
                        </a:buClr>
                        <a:buSzPts val="2800"/>
                        <a:buFont typeface="Calibri"/>
                        <a:buNone/>
                      </a:pPr>
                      <a:r>
                        <a:rPr lang="en-US" sz="2800"/>
                        <a:t>Is there anything else we would like to add to our public comment protocol? </a:t>
                      </a:r>
                      <a:endParaRPr/>
                    </a:p>
                  </a:txBody>
                  <a:tcPr marT="28575" marB="28575" marR="91450" marL="91450" anchor="ctr">
                    <a:lnL cap="flat" cmpd="sng" w="12700">
                      <a:solidFill>
                        <a:schemeClr val="dk1"/>
                      </a:solidFill>
                      <a:prstDash val="solid"/>
                      <a:round/>
                      <a:headEnd len="sm" w="sm" type="none"/>
                      <a:tailEnd len="sm" w="sm" type="none"/>
                    </a:lnL>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3200"/>
                    </a:p>
                  </a:txBody>
                  <a:tcPr marT="45725" marB="45725" marR="91450" marL="91450" anchor="ctr">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tcPr>
                </a:tc>
              </a:tr>
            </a:tbl>
          </a:graphicData>
        </a:graphic>
      </p:graphicFrame>
      <p:pic>
        <p:nvPicPr>
          <p:cNvPr descr="The GO Team votes on its Public Comment Protocol" id="337" name="Google Shape;337;p17"/>
          <p:cNvPicPr preferRelativeResize="0"/>
          <p:nvPr/>
        </p:nvPicPr>
        <p:blipFill rotWithShape="1">
          <a:blip r:embed="rId4">
            <a:alphaModFix/>
          </a:blip>
          <a:srcRect b="0" l="0" r="0" t="0"/>
          <a:stretch/>
        </p:blipFill>
        <p:spPr>
          <a:xfrm>
            <a:off x="4221617" y="8467725"/>
            <a:ext cx="8277225" cy="15811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8"/>
          <p:cNvSpPr/>
          <p:nvPr/>
        </p:nvSpPr>
        <p:spPr>
          <a:xfrm>
            <a:off x="1494708" y="2968719"/>
            <a:ext cx="5858301" cy="4349562"/>
          </a:xfrm>
          <a:custGeom>
            <a:rect b="b" l="l" r="r" t="t"/>
            <a:pathLst>
              <a:path extrusionOk="0" h="850991" w="1542927">
                <a:moveTo>
                  <a:pt x="0" y="0"/>
                </a:moveTo>
                <a:lnTo>
                  <a:pt x="1542927" y="0"/>
                </a:lnTo>
                <a:lnTo>
                  <a:pt x="1542927" y="850991"/>
                </a:lnTo>
                <a:lnTo>
                  <a:pt x="0" y="850991"/>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44" name="Google Shape;344;p18"/>
          <p:cNvSpPr txBox="1"/>
          <p:nvPr>
            <p:ph idx="4294967295" type="title"/>
          </p:nvPr>
        </p:nvSpPr>
        <p:spPr>
          <a:xfrm>
            <a:off x="2038055" y="3311583"/>
            <a:ext cx="4816431" cy="344684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Clr>
                <a:srgbClr val="1D1D1B"/>
              </a:buClr>
              <a:buSzPts val="6399"/>
              <a:buFont typeface="Poppins"/>
              <a:buNone/>
            </a:pPr>
            <a:r>
              <a:rPr b="1" i="0" lang="en-US" sz="6399" u="none" cap="none" strike="noStrike">
                <a:solidFill>
                  <a:srgbClr val="1D1D1B"/>
                </a:solidFill>
                <a:latin typeface="Poppins"/>
                <a:ea typeface="Poppins"/>
                <a:cs typeface="Poppins"/>
                <a:sym typeface="Poppins"/>
              </a:rPr>
              <a:t>Meeting Norms</a:t>
            </a:r>
            <a:br>
              <a:rPr b="1" i="0" lang="en-US" sz="3200" u="none" cap="none" strike="noStrike">
                <a:solidFill>
                  <a:srgbClr val="1D1D1B"/>
                </a:solidFill>
                <a:latin typeface="Poppins"/>
                <a:ea typeface="Poppins"/>
                <a:cs typeface="Poppins"/>
                <a:sym typeface="Poppins"/>
              </a:rPr>
            </a:br>
            <a:br>
              <a:rPr b="1" i="0" lang="en-US" sz="3200" u="none" cap="none" strike="noStrike">
                <a:solidFill>
                  <a:srgbClr val="1D1D1B"/>
                </a:solidFill>
                <a:latin typeface="Poppins"/>
                <a:ea typeface="Poppins"/>
                <a:cs typeface="Poppins"/>
                <a:sym typeface="Poppins"/>
              </a:rPr>
            </a:br>
            <a:r>
              <a:rPr b="0" i="0" lang="en-US" sz="3200" u="none" cap="none" strike="noStrike">
                <a:solidFill>
                  <a:srgbClr val="1D1D1B"/>
                </a:solidFill>
                <a:latin typeface="Poppins"/>
                <a:ea typeface="Poppins"/>
                <a:cs typeface="Poppins"/>
                <a:sym typeface="Poppins"/>
              </a:rPr>
              <a:t>The GO Team may change these norms.</a:t>
            </a:r>
            <a:r>
              <a:rPr b="1" i="0" lang="en-US" sz="3200" u="none" cap="none" strike="noStrike">
                <a:solidFill>
                  <a:srgbClr val="1D1D1B"/>
                </a:solidFill>
                <a:latin typeface="Poppins"/>
                <a:ea typeface="Poppins"/>
                <a:cs typeface="Poppins"/>
                <a:sym typeface="Poppins"/>
              </a:rPr>
              <a:t> </a:t>
            </a:r>
            <a:endParaRPr/>
          </a:p>
        </p:txBody>
      </p:sp>
      <p:grpSp>
        <p:nvGrpSpPr>
          <p:cNvPr id="345" name="Google Shape;345;p18"/>
          <p:cNvGrpSpPr/>
          <p:nvPr/>
        </p:nvGrpSpPr>
        <p:grpSpPr>
          <a:xfrm>
            <a:off x="0" y="-216991"/>
            <a:ext cx="501338" cy="10503991"/>
            <a:chOff x="0" y="-57150"/>
            <a:chExt cx="132040" cy="2766483"/>
          </a:xfrm>
        </p:grpSpPr>
        <p:sp>
          <p:nvSpPr>
            <p:cNvPr id="346" name="Google Shape;346;p18"/>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47" name="Google Shape;347;p18"/>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48" name="Google Shape;348;p18"/>
          <p:cNvSpPr txBox="1"/>
          <p:nvPr/>
        </p:nvSpPr>
        <p:spPr>
          <a:xfrm>
            <a:off x="8346379" y="1239412"/>
            <a:ext cx="6436014" cy="84529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6399" u="sng">
                <a:solidFill>
                  <a:schemeClr val="accent1"/>
                </a:solidFill>
                <a:latin typeface="Poppins"/>
                <a:ea typeface="Poppins"/>
                <a:cs typeface="Poppins"/>
                <a:sym typeface="Poppins"/>
              </a:rPr>
              <a:t>Initial Norms</a:t>
            </a:r>
            <a:endParaRPr/>
          </a:p>
        </p:txBody>
      </p:sp>
      <p:sp>
        <p:nvSpPr>
          <p:cNvPr id="349" name="Google Shape;349;p18"/>
          <p:cNvSpPr txBox="1"/>
          <p:nvPr/>
        </p:nvSpPr>
        <p:spPr>
          <a:xfrm>
            <a:off x="8218326" y="2233121"/>
            <a:ext cx="9269476" cy="6170920"/>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This is a meeting of the GO Team. Only members of the team may participate in the discussion. Any members of the public present are here to quietly observe.</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will be fully present.</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will follow the agenda as noticed to the public and stay on task.</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will be respectful of each other at all times.</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will be open-minded.</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invite and welcome contributions of every member and listen to each other.</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will respect all ideas and assume good intentions.</a:t>
            </a:r>
            <a:endParaRPr/>
          </a:p>
          <a:p>
            <a:pPr indent="-457200" lvl="0" marL="457200" marR="0" rtl="0" algn="l">
              <a:spcBef>
                <a:spcPts val="600"/>
              </a:spcBef>
              <a:spcAft>
                <a:spcPts val="0"/>
              </a:spcAft>
              <a:buClr>
                <a:schemeClr val="accent1"/>
              </a:buClr>
              <a:buSzPts val="3300"/>
              <a:buFont typeface="Arial"/>
              <a:buChar char="•"/>
            </a:pPr>
            <a:r>
              <a:rPr lang="en-US" sz="3000">
                <a:solidFill>
                  <a:schemeClr val="dk1"/>
                </a:solidFill>
                <a:latin typeface="Calibri"/>
                <a:ea typeface="Calibri"/>
                <a:cs typeface="Calibri"/>
                <a:sym typeface="Calibri"/>
              </a:rPr>
              <a:t>We will approach differences of opinion with curiosity.</a:t>
            </a:r>
            <a:endParaRPr/>
          </a:p>
        </p:txBody>
      </p:sp>
      <p:sp>
        <p:nvSpPr>
          <p:cNvPr id="350" name="Google Shape;350;p18"/>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51" name="Google Shape;351;p18"/>
          <p:cNvSpPr/>
          <p:nvPr/>
        </p:nvSpPr>
        <p:spPr>
          <a:xfrm>
            <a:off x="10271102" y="9394779"/>
            <a:ext cx="3129993" cy="905510"/>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52" name="Google Shape;352;p18"/>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53" name="Google Shape;353;p18"/>
          <p:cNvSpPr txBox="1"/>
          <p:nvPr/>
        </p:nvSpPr>
        <p:spPr>
          <a:xfrm>
            <a:off x="9448800" y="8702845"/>
            <a:ext cx="5858301" cy="1383867"/>
          </a:xfrm>
          <a:prstGeom prst="rect">
            <a:avLst/>
          </a:prstGeom>
          <a:gradFill>
            <a:gsLst>
              <a:gs pos="0">
                <a:srgbClr val="FFEB88"/>
              </a:gs>
              <a:gs pos="50000">
                <a:srgbClr val="FFF1B6"/>
              </a:gs>
              <a:gs pos="100000">
                <a:srgbClr val="FFF8DB"/>
              </a:gs>
            </a:gsLst>
            <a:lin ang="16200000" scaled="0"/>
          </a:gra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US" sz="3600">
                <a:solidFill>
                  <a:srgbClr val="1D1D1B"/>
                </a:solidFill>
                <a:latin typeface="Poppins"/>
                <a:ea typeface="Poppins"/>
                <a:cs typeface="Poppins"/>
                <a:sym typeface="Poppins"/>
              </a:rPr>
              <a:t>The GO Team votes on its meeting norms.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grpSp>
        <p:nvGrpSpPr>
          <p:cNvPr id="359" name="Google Shape;359;p19"/>
          <p:cNvGrpSpPr/>
          <p:nvPr/>
        </p:nvGrpSpPr>
        <p:grpSpPr>
          <a:xfrm>
            <a:off x="0" y="-216991"/>
            <a:ext cx="501338" cy="10503991"/>
            <a:chOff x="0" y="-57150"/>
            <a:chExt cx="132040" cy="2766483"/>
          </a:xfrm>
        </p:grpSpPr>
        <p:sp>
          <p:nvSpPr>
            <p:cNvPr id="360" name="Google Shape;360;p19"/>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61" name="Google Shape;361;p19"/>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62" name="Google Shape;362;p19"/>
          <p:cNvSpPr/>
          <p:nvPr/>
        </p:nvSpPr>
        <p:spPr>
          <a:xfrm>
            <a:off x="10271102" y="9394779"/>
            <a:ext cx="3129993" cy="892222"/>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63" name="Google Shape;363;p19"/>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64" name="Google Shape;364;p19"/>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365" name="Google Shape;365;p19"/>
          <p:cNvGrpSpPr/>
          <p:nvPr/>
        </p:nvGrpSpPr>
        <p:grpSpPr>
          <a:xfrm>
            <a:off x="9686661" y="2370474"/>
            <a:ext cx="6617311" cy="5387838"/>
            <a:chOff x="0" y="-57150"/>
            <a:chExt cx="1742831" cy="1419019"/>
          </a:xfrm>
        </p:grpSpPr>
        <p:sp>
          <p:nvSpPr>
            <p:cNvPr id="366" name="Google Shape;366;p19"/>
            <p:cNvSpPr/>
            <p:nvPr/>
          </p:nvSpPr>
          <p:spPr>
            <a:xfrm>
              <a:off x="0" y="0"/>
              <a:ext cx="1742831" cy="1361869"/>
            </a:xfrm>
            <a:custGeom>
              <a:rect b="b" l="l" r="r" t="t"/>
              <a:pathLst>
                <a:path extrusionOk="0" h="1361869" w="1742831">
                  <a:moveTo>
                    <a:pt x="0" y="0"/>
                  </a:moveTo>
                  <a:lnTo>
                    <a:pt x="1742831" y="0"/>
                  </a:lnTo>
                  <a:lnTo>
                    <a:pt x="1742831" y="1361869"/>
                  </a:lnTo>
                  <a:lnTo>
                    <a:pt x="0" y="1361869"/>
                  </a:lnTo>
                  <a:close/>
                </a:path>
              </a:pathLst>
            </a:custGeom>
            <a:solidFill>
              <a:srgbClr val="000000">
                <a:alpha val="34902"/>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67" name="Google Shape;367;p19"/>
            <p:cNvSpPr txBox="1"/>
            <p:nvPr/>
          </p:nvSpPr>
          <p:spPr>
            <a:xfrm>
              <a:off x="0" y="-57150"/>
              <a:ext cx="1742831" cy="1419019"/>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368" name="Google Shape;368;p19"/>
          <p:cNvGrpSpPr/>
          <p:nvPr/>
        </p:nvGrpSpPr>
        <p:grpSpPr>
          <a:xfrm>
            <a:off x="9144000" y="2002982"/>
            <a:ext cx="6895741" cy="5441899"/>
            <a:chOff x="0" y="-57150"/>
            <a:chExt cx="1816162" cy="1433257"/>
          </a:xfrm>
        </p:grpSpPr>
        <p:sp>
          <p:nvSpPr>
            <p:cNvPr id="369" name="Google Shape;369;p19"/>
            <p:cNvSpPr/>
            <p:nvPr/>
          </p:nvSpPr>
          <p:spPr>
            <a:xfrm>
              <a:off x="0" y="0"/>
              <a:ext cx="1816162" cy="1376107"/>
            </a:xfrm>
            <a:custGeom>
              <a:rect b="b" l="l" r="r" t="t"/>
              <a:pathLst>
                <a:path extrusionOk="0" h="1376107" w="1816162">
                  <a:moveTo>
                    <a:pt x="0" y="0"/>
                  </a:moveTo>
                  <a:lnTo>
                    <a:pt x="1816162" y="0"/>
                  </a:lnTo>
                  <a:lnTo>
                    <a:pt x="1816162" y="1376107"/>
                  </a:lnTo>
                  <a:lnTo>
                    <a:pt x="0" y="1376107"/>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70" name="Google Shape;370;p19"/>
            <p:cNvSpPr txBox="1"/>
            <p:nvPr/>
          </p:nvSpPr>
          <p:spPr>
            <a:xfrm>
              <a:off x="0" y="-57150"/>
              <a:ext cx="1816162" cy="1433257"/>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71" name="Google Shape;371;p19"/>
          <p:cNvSpPr txBox="1"/>
          <p:nvPr>
            <p:ph idx="4294967295" type="title"/>
          </p:nvPr>
        </p:nvSpPr>
        <p:spPr>
          <a:xfrm>
            <a:off x="9144000" y="3890914"/>
            <a:ext cx="6895741" cy="166603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lt1"/>
              </a:buClr>
              <a:buSzPts val="6399"/>
              <a:buFont typeface="Poppins"/>
              <a:buNone/>
            </a:pPr>
            <a:r>
              <a:rPr b="1" i="0" lang="en-US" sz="6399" u="none" cap="none" strike="noStrike">
                <a:solidFill>
                  <a:schemeClr val="lt1"/>
                </a:solidFill>
                <a:latin typeface="Poppins"/>
                <a:ea typeface="Poppins"/>
                <a:cs typeface="Poppins"/>
                <a:sym typeface="Poppins"/>
              </a:rPr>
              <a:t>Discussion Items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grpSp>
        <p:nvGrpSpPr>
          <p:cNvPr id="377" name="Google Shape;377;p20"/>
          <p:cNvGrpSpPr/>
          <p:nvPr/>
        </p:nvGrpSpPr>
        <p:grpSpPr>
          <a:xfrm>
            <a:off x="0" y="-216991"/>
            <a:ext cx="501338" cy="10503991"/>
            <a:chOff x="0" y="-57150"/>
            <a:chExt cx="132040" cy="2766483"/>
          </a:xfrm>
        </p:grpSpPr>
        <p:sp>
          <p:nvSpPr>
            <p:cNvPr id="378" name="Google Shape;378;p20"/>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79" name="Google Shape;379;p20"/>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80" name="Google Shape;380;p20"/>
          <p:cNvSpPr/>
          <p:nvPr/>
        </p:nvSpPr>
        <p:spPr>
          <a:xfrm>
            <a:off x="10271102" y="9394779"/>
            <a:ext cx="3129993" cy="905510"/>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81" name="Google Shape;381;p20"/>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82" name="Google Shape;382;p20"/>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383" name="Google Shape;383;p20"/>
          <p:cNvGrpSpPr/>
          <p:nvPr/>
        </p:nvGrpSpPr>
        <p:grpSpPr>
          <a:xfrm>
            <a:off x="1494708" y="3530364"/>
            <a:ext cx="5858301" cy="3448098"/>
            <a:chOff x="0" y="-57150"/>
            <a:chExt cx="1542927" cy="908141"/>
          </a:xfrm>
        </p:grpSpPr>
        <p:sp>
          <p:nvSpPr>
            <p:cNvPr id="384" name="Google Shape;384;p20"/>
            <p:cNvSpPr/>
            <p:nvPr/>
          </p:nvSpPr>
          <p:spPr>
            <a:xfrm>
              <a:off x="0" y="0"/>
              <a:ext cx="1542927" cy="850991"/>
            </a:xfrm>
            <a:custGeom>
              <a:rect b="b" l="l" r="r" t="t"/>
              <a:pathLst>
                <a:path extrusionOk="0" h="850991" w="1542927">
                  <a:moveTo>
                    <a:pt x="0" y="0"/>
                  </a:moveTo>
                  <a:lnTo>
                    <a:pt x="1542927" y="0"/>
                  </a:lnTo>
                  <a:lnTo>
                    <a:pt x="1542927" y="850991"/>
                  </a:lnTo>
                  <a:lnTo>
                    <a:pt x="0" y="850991"/>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85" name="Google Shape;385;p20"/>
            <p:cNvSpPr txBox="1"/>
            <p:nvPr/>
          </p:nvSpPr>
          <p:spPr>
            <a:xfrm>
              <a:off x="0" y="-57150"/>
              <a:ext cx="1542927" cy="90814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86" name="Google Shape;386;p20"/>
          <p:cNvSpPr txBox="1"/>
          <p:nvPr>
            <p:ph idx="4294967295" type="title"/>
          </p:nvPr>
        </p:nvSpPr>
        <p:spPr>
          <a:xfrm>
            <a:off x="1752601" y="3941233"/>
            <a:ext cx="5211310" cy="276998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D1D1B"/>
              </a:buClr>
              <a:buSzPts val="6000"/>
              <a:buFont typeface="Poppins"/>
              <a:buNone/>
            </a:pPr>
            <a:r>
              <a:rPr b="1" i="0" lang="en-US" sz="6000" u="none" cap="none" strike="noStrike">
                <a:solidFill>
                  <a:srgbClr val="1D1D1B"/>
                </a:solidFill>
                <a:latin typeface="Poppins"/>
                <a:ea typeface="Poppins"/>
                <a:cs typeface="Poppins"/>
                <a:sym typeface="Poppins"/>
              </a:rPr>
              <a:t>Stakeholder Engagement Exercise</a:t>
            </a:r>
            <a:endParaRPr/>
          </a:p>
        </p:txBody>
      </p:sp>
      <p:sp>
        <p:nvSpPr>
          <p:cNvPr id="387" name="Google Shape;387;p20"/>
          <p:cNvSpPr txBox="1"/>
          <p:nvPr/>
        </p:nvSpPr>
        <p:spPr>
          <a:xfrm>
            <a:off x="7924800" y="1807315"/>
            <a:ext cx="9144000" cy="68941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5400"/>
              <a:buFont typeface="Poppins"/>
              <a:buNone/>
            </a:pPr>
            <a:r>
              <a:rPr b="1" i="0" lang="en-US" sz="5400" u="none" strike="noStrike">
                <a:solidFill>
                  <a:schemeClr val="accent1"/>
                </a:solidFill>
                <a:latin typeface="Poppins"/>
                <a:ea typeface="Poppins"/>
                <a:cs typeface="Poppins"/>
                <a:sym typeface="Poppins"/>
              </a:rPr>
              <a:t>Why We’re Here</a:t>
            </a:r>
            <a:endParaRPr sz="5400">
              <a:solidFill>
                <a:schemeClr val="accent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br>
              <a:rPr lang="en-US" sz="18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GO Teams play a vital role in decision-making that impacts the school’s direction, priorities, and overall success.</a:t>
            </a:r>
            <a:endParaRPr/>
          </a:p>
          <a:p>
            <a:pPr indent="-457200" lvl="0" marL="457200" marR="0" rtl="0" algn="l">
              <a:spcBef>
                <a:spcPts val="0"/>
              </a:spcBef>
              <a:spcAft>
                <a:spcPts val="0"/>
              </a:spcAft>
              <a:buClr>
                <a:schemeClr val="dk1"/>
              </a:buClr>
              <a:buSzPts val="3000"/>
              <a:buFont typeface="Arial"/>
              <a:buChar char="•"/>
            </a:pPr>
            <a:r>
              <a:rPr lang="en-US" sz="3000">
                <a:solidFill>
                  <a:schemeClr val="dk1"/>
                </a:solidFill>
                <a:latin typeface="Calibri"/>
                <a:ea typeface="Calibri"/>
                <a:cs typeface="Calibri"/>
                <a:sym typeface="Calibri"/>
              </a:rPr>
              <a:t>Stakeholder engagement ensures that the decisions we make reflect the real needs and voices of the people our schools serve.</a:t>
            </a:r>
            <a:endParaRPr/>
          </a:p>
          <a:p>
            <a:pPr indent="-457200" lvl="0" marL="457200" marR="0" rtl="0" algn="l">
              <a:spcBef>
                <a:spcPts val="0"/>
              </a:spcBef>
              <a:spcAft>
                <a:spcPts val="0"/>
              </a:spcAft>
              <a:buClr>
                <a:schemeClr val="dk1"/>
              </a:buClr>
              <a:buSzPts val="3000"/>
              <a:buFont typeface="Arial"/>
              <a:buChar char="•"/>
            </a:pPr>
            <a:r>
              <a:rPr lang="en-US" sz="3000">
                <a:solidFill>
                  <a:schemeClr val="dk1"/>
                </a:solidFill>
                <a:latin typeface="Calibri"/>
                <a:ea typeface="Calibri"/>
                <a:cs typeface="Calibri"/>
                <a:sym typeface="Calibri"/>
              </a:rPr>
              <a:t>We’re stronger when we bring others into the work—when we listen, learn, and co-create with families, students, staff, and community members.</a:t>
            </a:r>
            <a:endParaRPr/>
          </a:p>
          <a:p>
            <a:pPr indent="0" lvl="0" marL="0" marR="0" rtl="0" algn="ctr">
              <a:spcBef>
                <a:spcPts val="0"/>
              </a:spcBef>
              <a:spcAft>
                <a:spcPts val="0"/>
              </a:spcAft>
              <a:buClr>
                <a:schemeClr val="dk1"/>
              </a:buClr>
              <a:buSzPts val="3000"/>
              <a:buFont typeface="Calibri"/>
              <a:buNone/>
            </a:pPr>
            <a:br>
              <a:rPr lang="en-US" sz="3000">
                <a:solidFill>
                  <a:schemeClr val="dk1"/>
                </a:solidFill>
                <a:latin typeface="Calibri"/>
                <a:ea typeface="Calibri"/>
                <a:cs typeface="Calibri"/>
                <a:sym typeface="Calibri"/>
              </a:rPr>
            </a:br>
            <a:r>
              <a:rPr b="1" lang="en-US" sz="4000">
                <a:solidFill>
                  <a:schemeClr val="accent1"/>
                </a:solidFill>
                <a:latin typeface="Calibri"/>
                <a:ea typeface="Calibri"/>
                <a:cs typeface="Calibri"/>
                <a:sym typeface="Calibri"/>
              </a:rPr>
              <a:t>Today our GO Team will</a:t>
            </a:r>
            <a:r>
              <a:rPr lang="en-US" sz="4000">
                <a:solidFill>
                  <a:schemeClr val="dk1"/>
                </a:solidFill>
                <a:latin typeface="Calibri"/>
                <a:ea typeface="Calibri"/>
                <a:cs typeface="Calibri"/>
                <a:sym typeface="Calibri"/>
              </a:rPr>
              <a:t>:</a:t>
            </a:r>
            <a:r>
              <a:rPr lang="en-US" sz="3000">
                <a:solidFill>
                  <a:schemeClr val="dk1"/>
                </a:solidFill>
                <a:latin typeface="Calibri"/>
                <a:ea typeface="Calibri"/>
                <a:cs typeface="Calibri"/>
                <a:sym typeface="Calibri"/>
              </a:rPr>
              <a:t> Brainstorm ways to involve our school’s key stakeholders in our work.</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id="101" name="Google Shape;101;g3f781e9d13d_0_0"/>
          <p:cNvPicPr preferRelativeResize="0"/>
          <p:nvPr/>
        </p:nvPicPr>
        <p:blipFill>
          <a:blip r:embed="rId3">
            <a:alphaModFix/>
          </a:blip>
          <a:stretch>
            <a:fillRect/>
          </a:stretch>
        </p:blipFill>
        <p:spPr>
          <a:xfrm>
            <a:off x="5618775" y="1038450"/>
            <a:ext cx="5539250" cy="80849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grpSp>
        <p:nvGrpSpPr>
          <p:cNvPr id="393" name="Google Shape;393;p21"/>
          <p:cNvGrpSpPr/>
          <p:nvPr/>
        </p:nvGrpSpPr>
        <p:grpSpPr>
          <a:xfrm>
            <a:off x="0" y="-216991"/>
            <a:ext cx="501338" cy="10503991"/>
            <a:chOff x="0" y="-57150"/>
            <a:chExt cx="132040" cy="2766483"/>
          </a:xfrm>
        </p:grpSpPr>
        <p:sp>
          <p:nvSpPr>
            <p:cNvPr id="394" name="Google Shape;394;p21"/>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95" name="Google Shape;395;p21"/>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396" name="Google Shape;396;p21"/>
          <p:cNvSpPr/>
          <p:nvPr/>
        </p:nvSpPr>
        <p:spPr>
          <a:xfrm>
            <a:off x="10271102" y="9394779"/>
            <a:ext cx="3129993" cy="905510"/>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97" name="Google Shape;397;p21"/>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398" name="Google Shape;398;p21"/>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399" name="Google Shape;399;p21"/>
          <p:cNvGrpSpPr/>
          <p:nvPr/>
        </p:nvGrpSpPr>
        <p:grpSpPr>
          <a:xfrm>
            <a:off x="1494708" y="3530364"/>
            <a:ext cx="5858301" cy="3448098"/>
            <a:chOff x="0" y="-57150"/>
            <a:chExt cx="1542927" cy="908141"/>
          </a:xfrm>
        </p:grpSpPr>
        <p:sp>
          <p:nvSpPr>
            <p:cNvPr id="400" name="Google Shape;400;p21"/>
            <p:cNvSpPr/>
            <p:nvPr/>
          </p:nvSpPr>
          <p:spPr>
            <a:xfrm>
              <a:off x="0" y="0"/>
              <a:ext cx="1542927" cy="850991"/>
            </a:xfrm>
            <a:custGeom>
              <a:rect b="b" l="l" r="r" t="t"/>
              <a:pathLst>
                <a:path extrusionOk="0" h="850991" w="1542927">
                  <a:moveTo>
                    <a:pt x="0" y="0"/>
                  </a:moveTo>
                  <a:lnTo>
                    <a:pt x="1542927" y="0"/>
                  </a:lnTo>
                  <a:lnTo>
                    <a:pt x="1542927" y="850991"/>
                  </a:lnTo>
                  <a:lnTo>
                    <a:pt x="0" y="850991"/>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01" name="Google Shape;401;p21"/>
            <p:cNvSpPr txBox="1"/>
            <p:nvPr/>
          </p:nvSpPr>
          <p:spPr>
            <a:xfrm>
              <a:off x="0" y="-57150"/>
              <a:ext cx="1542927" cy="90814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02" name="Google Shape;402;p21"/>
          <p:cNvSpPr txBox="1"/>
          <p:nvPr>
            <p:ph idx="4294967295" type="title"/>
          </p:nvPr>
        </p:nvSpPr>
        <p:spPr>
          <a:xfrm>
            <a:off x="1752601" y="3941233"/>
            <a:ext cx="5211310" cy="276998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1D1D1B"/>
              </a:buClr>
              <a:buSzPts val="6000"/>
              <a:buFont typeface="Poppins"/>
              <a:buNone/>
            </a:pPr>
            <a:r>
              <a:rPr b="1" i="0" lang="en-US" sz="6000" u="none" cap="none" strike="noStrike">
                <a:solidFill>
                  <a:srgbClr val="1D1D1B"/>
                </a:solidFill>
                <a:latin typeface="Poppins"/>
                <a:ea typeface="Poppins"/>
                <a:cs typeface="Poppins"/>
                <a:sym typeface="Poppins"/>
              </a:rPr>
              <a:t>Stakeholder Engagement Exercise-2</a:t>
            </a:r>
            <a:endParaRPr/>
          </a:p>
        </p:txBody>
      </p:sp>
      <p:sp>
        <p:nvSpPr>
          <p:cNvPr id="403" name="Google Shape;403;p21"/>
          <p:cNvSpPr txBox="1"/>
          <p:nvPr/>
        </p:nvSpPr>
        <p:spPr>
          <a:xfrm>
            <a:off x="8346379" y="1484923"/>
            <a:ext cx="9144000" cy="775596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chemeClr val="accent1"/>
                </a:solidFill>
                <a:latin typeface="Calibri"/>
                <a:ea typeface="Calibri"/>
                <a:cs typeface="Calibri"/>
                <a:sym typeface="Calibri"/>
              </a:rPr>
              <a:t>Here’s the challenge:</a:t>
            </a:r>
            <a:br>
              <a:rPr lang="en-US" sz="3200">
                <a:solidFill>
                  <a:schemeClr val="dk1"/>
                </a:solidFill>
                <a:latin typeface="Calibri"/>
                <a:ea typeface="Calibri"/>
                <a:cs typeface="Calibri"/>
                <a:sym typeface="Calibri"/>
              </a:rPr>
            </a:br>
            <a:endParaRPr sz="3200">
              <a:solidFill>
                <a:schemeClr val="dk1"/>
              </a:solidFill>
              <a:latin typeface="Calibri"/>
              <a:ea typeface="Calibri"/>
              <a:cs typeface="Calibri"/>
              <a:sym typeface="Calibri"/>
            </a:endParaRPr>
          </a:p>
          <a:p>
            <a:pPr indent="0" lvl="0" marL="0" marR="0" rtl="0" algn="l">
              <a:spcBef>
                <a:spcPts val="0"/>
              </a:spcBef>
              <a:spcAft>
                <a:spcPts val="0"/>
              </a:spcAft>
              <a:buNone/>
            </a:pPr>
            <a:r>
              <a:rPr lang="en-US" sz="2800">
                <a:solidFill>
                  <a:schemeClr val="dk1"/>
                </a:solidFill>
                <a:latin typeface="Calibri"/>
                <a:ea typeface="Calibri"/>
                <a:cs typeface="Calibri"/>
                <a:sym typeface="Calibri"/>
              </a:rPr>
              <a:t>We’re going to look at four groups—Families, Students, Staff, and Community.</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spcBef>
                <a:spcPts val="0"/>
              </a:spcBef>
              <a:spcAft>
                <a:spcPts val="0"/>
              </a:spcAft>
              <a:buNone/>
            </a:pPr>
            <a:r>
              <a:rPr lang="en-US" sz="2800">
                <a:solidFill>
                  <a:schemeClr val="dk1"/>
                </a:solidFill>
                <a:latin typeface="Calibri"/>
                <a:ea typeface="Calibri"/>
                <a:cs typeface="Calibri"/>
                <a:sym typeface="Calibri"/>
              </a:rPr>
              <a:t>For each group, we’ll ask and answer three questions:</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514350" lvl="0" marL="514350" marR="0" rtl="0" algn="l">
              <a:spcBef>
                <a:spcPts val="0"/>
              </a:spcBef>
              <a:spcAft>
                <a:spcPts val="0"/>
              </a:spcAft>
              <a:buClr>
                <a:schemeClr val="dk1"/>
              </a:buClr>
              <a:buSzPts val="2800"/>
              <a:buFont typeface="Calibri"/>
              <a:buAutoNum type="arabicPeriod"/>
            </a:pPr>
            <a:r>
              <a:rPr b="1" lang="en-US" sz="2800">
                <a:solidFill>
                  <a:schemeClr val="dk1"/>
                </a:solidFill>
                <a:latin typeface="Calibri"/>
                <a:ea typeface="Calibri"/>
                <a:cs typeface="Calibri"/>
                <a:sym typeface="Calibri"/>
              </a:rPr>
              <a:t>INFORM</a:t>
            </a:r>
            <a:r>
              <a:rPr lang="en-US" sz="2800">
                <a:solidFill>
                  <a:schemeClr val="dk1"/>
                </a:solidFill>
                <a:latin typeface="Calibri"/>
                <a:ea typeface="Calibri"/>
                <a:cs typeface="Calibri"/>
                <a:sym typeface="Calibri"/>
              </a:rPr>
              <a:t> – What’s a fun or unexpected way to keep them in the loop?</a:t>
            </a:r>
            <a:endParaRPr/>
          </a:p>
          <a:p>
            <a:pPr indent="-514350" lvl="0" marL="514350" marR="0" rtl="0" algn="l">
              <a:spcBef>
                <a:spcPts val="0"/>
              </a:spcBef>
              <a:spcAft>
                <a:spcPts val="0"/>
              </a:spcAft>
              <a:buClr>
                <a:schemeClr val="dk1"/>
              </a:buClr>
              <a:buSzPts val="2800"/>
              <a:buFont typeface="Calibri"/>
              <a:buAutoNum type="arabicPeriod"/>
            </a:pPr>
            <a:r>
              <a:rPr b="1" lang="en-US" sz="2800">
                <a:solidFill>
                  <a:schemeClr val="dk1"/>
                </a:solidFill>
                <a:latin typeface="Calibri"/>
                <a:ea typeface="Calibri"/>
                <a:cs typeface="Calibri"/>
                <a:sym typeface="Calibri"/>
              </a:rPr>
              <a:t>INPUT</a:t>
            </a:r>
            <a:r>
              <a:rPr lang="en-US" sz="2800">
                <a:solidFill>
                  <a:schemeClr val="dk1"/>
                </a:solidFill>
                <a:latin typeface="Calibri"/>
                <a:ea typeface="Calibri"/>
                <a:cs typeface="Calibri"/>
                <a:sym typeface="Calibri"/>
              </a:rPr>
              <a:t> – What’s a meaningful way to get their ideas or feedback?</a:t>
            </a:r>
            <a:endParaRPr/>
          </a:p>
          <a:p>
            <a:pPr indent="-514350" lvl="0" marL="514350" marR="0" rtl="0" algn="l">
              <a:spcBef>
                <a:spcPts val="0"/>
              </a:spcBef>
              <a:spcAft>
                <a:spcPts val="0"/>
              </a:spcAft>
              <a:buClr>
                <a:schemeClr val="dk1"/>
              </a:buClr>
              <a:buSzPts val="2800"/>
              <a:buFont typeface="Calibri"/>
              <a:buAutoNum type="arabicPeriod"/>
            </a:pPr>
            <a:r>
              <a:rPr b="1" lang="en-US" sz="2800">
                <a:solidFill>
                  <a:schemeClr val="dk1"/>
                </a:solidFill>
                <a:latin typeface="Calibri"/>
                <a:ea typeface="Calibri"/>
                <a:cs typeface="Calibri"/>
                <a:sym typeface="Calibri"/>
              </a:rPr>
              <a:t>INVITE</a:t>
            </a:r>
            <a:r>
              <a:rPr lang="en-US" sz="2800">
                <a:solidFill>
                  <a:schemeClr val="dk1"/>
                </a:solidFill>
                <a:latin typeface="Calibri"/>
                <a:ea typeface="Calibri"/>
                <a:cs typeface="Calibri"/>
                <a:sym typeface="Calibri"/>
              </a:rPr>
              <a:t> – How can we bring them into the </a:t>
            </a:r>
            <a:r>
              <a:rPr i="1" lang="en-US" sz="2800">
                <a:solidFill>
                  <a:schemeClr val="dk1"/>
                </a:solidFill>
                <a:latin typeface="Calibri"/>
                <a:ea typeface="Calibri"/>
                <a:cs typeface="Calibri"/>
                <a:sym typeface="Calibri"/>
              </a:rPr>
              <a:t>work</a:t>
            </a:r>
            <a:r>
              <a:rPr lang="en-US" sz="2800">
                <a:solidFill>
                  <a:schemeClr val="dk1"/>
                </a:solidFill>
                <a:latin typeface="Calibri"/>
                <a:ea typeface="Calibri"/>
                <a:cs typeface="Calibri"/>
                <a:sym typeface="Calibri"/>
              </a:rPr>
              <a:t>, not just the audience?</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spcBef>
                <a:spcPts val="0"/>
              </a:spcBef>
              <a:spcAft>
                <a:spcPts val="0"/>
              </a:spcAft>
              <a:buNone/>
            </a:pPr>
            <a:r>
              <a:rPr lang="en-US" sz="2800">
                <a:solidFill>
                  <a:schemeClr val="dk1"/>
                </a:solidFill>
                <a:latin typeface="Calibri"/>
                <a:ea typeface="Calibri"/>
                <a:cs typeface="Calibri"/>
                <a:sym typeface="Calibri"/>
              </a:rPr>
              <a:t>Let’s get creative, specific, and push past the usual answers.</a:t>
            </a:r>
            <a:endParaRPr/>
          </a:p>
          <a:p>
            <a:pPr indent="0" lvl="0" marL="0" marR="0" rtl="0" algn="ctr">
              <a:spcBef>
                <a:spcPts val="0"/>
              </a:spcBef>
              <a:spcAft>
                <a:spcPts val="0"/>
              </a:spcAft>
              <a:buClr>
                <a:schemeClr val="dk1"/>
              </a:buClr>
              <a:buSzPts val="2400"/>
              <a:buFont typeface="Calibri"/>
              <a:buNone/>
            </a:pPr>
            <a:br>
              <a:rPr lang="en-US"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3f74acf52f0_0_477"/>
          <p:cNvSpPr/>
          <p:nvPr/>
        </p:nvSpPr>
        <p:spPr>
          <a:xfrm>
            <a:off x="15153394" y="0"/>
            <a:ext cx="1901715" cy="1471028"/>
          </a:xfrm>
          <a:custGeom>
            <a:rect b="b" l="l" r="r" t="t"/>
            <a:pathLst>
              <a:path extrusionOk="0" h="1740861" w="1901715">
                <a:moveTo>
                  <a:pt x="0" y="0"/>
                </a:moveTo>
                <a:lnTo>
                  <a:pt x="1901715" y="0"/>
                </a:lnTo>
                <a:lnTo>
                  <a:pt x="1901715" y="1740861"/>
                </a:lnTo>
                <a:lnTo>
                  <a:pt x="0" y="1740861"/>
                </a:lnTo>
                <a:lnTo>
                  <a:pt x="0" y="0"/>
                </a:lnTo>
                <a:close/>
              </a:path>
            </a:pathLst>
          </a:custGeom>
          <a:blipFill rotWithShape="1">
            <a:blip r:embed="rId3">
              <a:alphaModFix/>
            </a:blip>
            <a:stretch>
              <a:fillRect b="0" l="0" r="0" t="-1818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10" name="Google Shape;410;g3f74acf52f0_0_477"/>
          <p:cNvSpPr/>
          <p:nvPr/>
        </p:nvSpPr>
        <p:spPr>
          <a:xfrm>
            <a:off x="326817" y="0"/>
            <a:ext cx="2007680" cy="4114800"/>
          </a:xfrm>
          <a:custGeom>
            <a:rect b="b" l="l" r="r" t="t"/>
            <a:pathLst>
              <a:path extrusionOk="0" h="4114800" w="2007680">
                <a:moveTo>
                  <a:pt x="0" y="0"/>
                </a:moveTo>
                <a:lnTo>
                  <a:pt x="2007679" y="0"/>
                </a:lnTo>
                <a:lnTo>
                  <a:pt x="2007679" y="4114800"/>
                </a:lnTo>
                <a:lnTo>
                  <a:pt x="0" y="41148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11" name="Google Shape;411;g3f74acf52f0_0_477"/>
          <p:cNvSpPr/>
          <p:nvPr/>
        </p:nvSpPr>
        <p:spPr>
          <a:xfrm flipH="1" rot="5400000">
            <a:off x="15226760" y="6686266"/>
            <a:ext cx="2007680" cy="4114800"/>
          </a:xfrm>
          <a:custGeom>
            <a:rect b="b" l="l" r="r" t="t"/>
            <a:pathLst>
              <a:path extrusionOk="0" h="4114800" w="2007680">
                <a:moveTo>
                  <a:pt x="2007680" y="0"/>
                </a:moveTo>
                <a:lnTo>
                  <a:pt x="0" y="0"/>
                </a:lnTo>
                <a:lnTo>
                  <a:pt x="0" y="4114800"/>
                </a:lnTo>
                <a:lnTo>
                  <a:pt x="2007680" y="4114800"/>
                </a:lnTo>
                <a:lnTo>
                  <a:pt x="200768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12" name="Google Shape;412;g3f74acf52f0_0_477"/>
          <p:cNvSpPr/>
          <p:nvPr/>
        </p:nvSpPr>
        <p:spPr>
          <a:xfrm>
            <a:off x="432782" y="9258301"/>
            <a:ext cx="1901715" cy="1027108"/>
          </a:xfrm>
          <a:custGeom>
            <a:rect b="b" l="l" r="r" t="t"/>
            <a:pathLst>
              <a:path extrusionOk="0" h="1740861" w="1901715">
                <a:moveTo>
                  <a:pt x="0" y="0"/>
                </a:moveTo>
                <a:lnTo>
                  <a:pt x="1901714" y="0"/>
                </a:lnTo>
                <a:lnTo>
                  <a:pt x="1901714" y="1740861"/>
                </a:lnTo>
                <a:lnTo>
                  <a:pt x="0" y="1740861"/>
                </a:lnTo>
                <a:lnTo>
                  <a:pt x="0" y="0"/>
                </a:lnTo>
                <a:close/>
              </a:path>
            </a:pathLst>
          </a:custGeom>
          <a:blipFill rotWithShape="1">
            <a:blip r:embed="rId3">
              <a:alphaModFix/>
            </a:blip>
            <a:stretch>
              <a:fillRect b="-69219"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aphicFrame>
        <p:nvGraphicFramePr>
          <p:cNvPr id="413" name="Google Shape;413;g3f74acf52f0_0_477"/>
          <p:cNvGraphicFramePr/>
          <p:nvPr/>
        </p:nvGraphicFramePr>
        <p:xfrm>
          <a:off x="1402689" y="1028700"/>
          <a:ext cx="3000000" cy="3000000"/>
        </p:xfrm>
        <a:graphic>
          <a:graphicData uri="http://schemas.openxmlformats.org/drawingml/2006/table">
            <a:tbl>
              <a:tblPr bandRow="1" firstRow="1">
                <a:noFill/>
                <a:tableStyleId>{416569FA-50A6-4C93-96D4-09191F7FB44B}</a:tableStyleId>
              </a:tblPr>
              <a:tblGrid>
                <a:gridCol w="3060500"/>
                <a:gridCol w="3060500"/>
                <a:gridCol w="3060500"/>
                <a:gridCol w="3060500"/>
                <a:gridCol w="3060500"/>
              </a:tblGrid>
              <a:tr h="876825">
                <a:tc>
                  <a:txBody>
                    <a:bodyPr/>
                    <a:lstStyle/>
                    <a:p>
                      <a:pPr indent="0" lvl="0" marL="0" marR="0" rtl="0" algn="l">
                        <a:spcBef>
                          <a:spcPts val="0"/>
                        </a:spcBef>
                        <a:spcAft>
                          <a:spcPts val="0"/>
                        </a:spcAft>
                        <a:buNone/>
                      </a:pPr>
                      <a:r>
                        <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c>
                  <a:txBody>
                    <a:bodyPr/>
                    <a:lstStyle/>
                    <a:p>
                      <a:pPr indent="0" lvl="0" marL="0" marR="0" rtl="0" algn="ctr">
                        <a:spcBef>
                          <a:spcPts val="0"/>
                        </a:spcBef>
                        <a:spcAft>
                          <a:spcPts val="0"/>
                        </a:spcAft>
                        <a:buNone/>
                      </a:pPr>
                      <a:r>
                        <a:rPr lang="en-US" sz="3200">
                          <a:solidFill>
                            <a:schemeClr val="dk1"/>
                          </a:solidFill>
                        </a:rPr>
                        <a:t>FAMILIES</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en-US" sz="3200">
                          <a:solidFill>
                            <a:schemeClr val="dk1"/>
                          </a:solidFill>
                        </a:rPr>
                        <a:t>STUDENTS</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en-US" sz="3200">
                          <a:solidFill>
                            <a:schemeClr val="dk1"/>
                          </a:solidFill>
                        </a:rPr>
                        <a:t>STAFF</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en-US" sz="3200">
                          <a:solidFill>
                            <a:schemeClr val="dk1"/>
                          </a:solidFill>
                        </a:rPr>
                        <a:t>COMMUNITY</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353625">
                <a:tc>
                  <a:txBody>
                    <a:bodyPr/>
                    <a:lstStyle/>
                    <a:p>
                      <a:pPr indent="0" lvl="0" marL="0" marR="0" rtl="0" algn="ctr">
                        <a:spcBef>
                          <a:spcPts val="0"/>
                        </a:spcBef>
                        <a:spcAft>
                          <a:spcPts val="0"/>
                        </a:spcAft>
                        <a:buNone/>
                      </a:pPr>
                      <a:r>
                        <a:rPr b="1" lang="en-US" sz="2800">
                          <a:solidFill>
                            <a:schemeClr val="accent1"/>
                          </a:solidFill>
                        </a:rPr>
                        <a:t>INFORM</a:t>
                      </a:r>
                      <a:endParaRPr/>
                    </a:p>
                    <a:p>
                      <a:pPr indent="0" lvl="0" marL="0" marR="0" rtl="0" algn="l">
                        <a:spcBef>
                          <a:spcPts val="0"/>
                        </a:spcBef>
                        <a:spcAft>
                          <a:spcPts val="0"/>
                        </a:spcAft>
                        <a:buNone/>
                      </a:pPr>
                      <a:r>
                        <a:rPr b="1" lang="en-US" sz="2800"/>
                        <a:t>What’s a fun, unexpected way to keep them in the loop?</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3"/>
                    </a:solidFill>
                  </a:tcPr>
                </a:tc>
                <a:tc>
                  <a:txBody>
                    <a:bodyPr/>
                    <a:lstStyle/>
                    <a:p>
                      <a:pPr indent="0" lvl="0" marL="0" marR="0" rtl="0" algn="l">
                        <a:spcBef>
                          <a:spcPts val="0"/>
                        </a:spcBef>
                        <a:spcAft>
                          <a:spcPts val="0"/>
                        </a:spcAft>
                        <a:buNone/>
                      </a:pPr>
                      <a:r>
                        <a:rPr lang="en-US" sz="1800"/>
                        <a:t>GO into communities to share information; Deliver messages through their children; Create one pagers w QR codes and send them home on the bus. Beemail/ Friday teacher newsletters. Website/ fliers</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Student morning announcements; student-created videos; “Bee News”; classroom ambassadors, NAHS / Sutton collaboration and mentoring, Pairing up students (mentors), HIVE rallys</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Weekly staff Buzz email; quick video updates from admin; staff meeting “need-to-knows”; QR code resource hub, mentoring program for new staff!</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Community newsletter (how to distribute?); social media; neighborhood/HOA communication; school signage; QR flyers at local businesses, School tours, Preschools.</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353625">
                <a:tc>
                  <a:txBody>
                    <a:bodyPr/>
                    <a:lstStyle/>
                    <a:p>
                      <a:pPr indent="0" lvl="0" marL="0" marR="0" rtl="0" algn="ctr">
                        <a:spcBef>
                          <a:spcPts val="0"/>
                        </a:spcBef>
                        <a:spcAft>
                          <a:spcPts val="0"/>
                        </a:spcAft>
                        <a:buNone/>
                      </a:pPr>
                      <a:r>
                        <a:rPr b="1" lang="en-US" sz="2800">
                          <a:solidFill>
                            <a:schemeClr val="accent1"/>
                          </a:solidFill>
                        </a:rPr>
                        <a:t>INPUT</a:t>
                      </a:r>
                      <a:endParaRPr/>
                    </a:p>
                    <a:p>
                      <a:pPr indent="0" lvl="0" marL="0" marR="0" rtl="0" algn="l">
                        <a:spcBef>
                          <a:spcPts val="0"/>
                        </a:spcBef>
                        <a:spcAft>
                          <a:spcPts val="0"/>
                        </a:spcAft>
                        <a:buNone/>
                      </a:pPr>
                      <a:r>
                        <a:rPr b="1" lang="en-US" sz="2800"/>
                        <a:t>What’s a meaningful way to gather their ideas or feedback?</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3"/>
                    </a:solidFill>
                  </a:tcPr>
                </a:tc>
                <a:tc>
                  <a:txBody>
                    <a:bodyPr/>
                    <a:lstStyle/>
                    <a:p>
                      <a:pPr indent="0" lvl="0" marL="0" marR="0" rtl="0" algn="l">
                        <a:spcBef>
                          <a:spcPts val="0"/>
                        </a:spcBef>
                        <a:spcAft>
                          <a:spcPts val="0"/>
                        </a:spcAft>
                        <a:buNone/>
                      </a:pPr>
                      <a:r>
                        <a:rPr lang="en-US" sz="1800"/>
                        <a:t>Family</a:t>
                      </a:r>
                      <a:r>
                        <a:rPr lang="en-US" sz="1800"/>
                        <a:t> Engagement survey; Social Media share out; Personal outreach assigned by GOteam.  Open house, Back to School Night, social media</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Student surveys; Student Council (Jr. Beta); lunch with the Principal; new student focus groups; exit tickets after events, Teacher input (what excites students!), Student comment boxes. </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Pulse surveys; anonymous suggestion form; PLC feedback; staff listening sessions; leadership team representatives</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Community surveys (opportunity to include on all comms); GO Team listening sessions; neighborhood/HOA feedback; business/community partner roundtables </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353625">
                <a:tc>
                  <a:txBody>
                    <a:bodyPr/>
                    <a:lstStyle/>
                    <a:p>
                      <a:pPr indent="0" lvl="0" marL="0" marR="0" rtl="0" algn="ctr">
                        <a:spcBef>
                          <a:spcPts val="0"/>
                        </a:spcBef>
                        <a:spcAft>
                          <a:spcPts val="0"/>
                        </a:spcAft>
                        <a:buNone/>
                      </a:pPr>
                      <a:r>
                        <a:rPr b="1" lang="en-US" sz="2800">
                          <a:solidFill>
                            <a:schemeClr val="accent1"/>
                          </a:solidFill>
                        </a:rPr>
                        <a:t>INVITE</a:t>
                      </a:r>
                      <a:endParaRPr/>
                    </a:p>
                    <a:p>
                      <a:pPr indent="0" lvl="0" marL="0" marR="0" rtl="0" algn="l">
                        <a:spcBef>
                          <a:spcPts val="0"/>
                        </a:spcBef>
                        <a:spcAft>
                          <a:spcPts val="0"/>
                        </a:spcAft>
                        <a:buNone/>
                      </a:pPr>
                      <a:r>
                        <a:rPr b="1" lang="en-US" sz="2800"/>
                        <a:t>How can we bring them into the work, not just the audience?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3"/>
                    </a:solidFill>
                  </a:tcPr>
                </a:tc>
                <a:tc>
                  <a:txBody>
                    <a:bodyPr/>
                    <a:lstStyle/>
                    <a:p>
                      <a:pPr indent="0" lvl="0" marL="0" marR="0" rtl="0" algn="l">
                        <a:spcBef>
                          <a:spcPts val="0"/>
                        </a:spcBef>
                        <a:spcAft>
                          <a:spcPts val="0"/>
                        </a:spcAft>
                        <a:buNone/>
                      </a:pPr>
                      <a:r>
                        <a:rPr lang="en-US" sz="1800"/>
                        <a:t>Nominations for GOTeam!; PTO; Foundation; Room Parents, Principal Coffee Talks</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Student Council; student ambassadors; peer mentors; student-led assemblies (Hive); Exhibition/service projects, Field day helpers, MC back to PC</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GO Team; IBLT/ILT; committees; teacher-led PD; staff-led initiatives and clubs </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rPr lang="en-US" sz="1800"/>
                        <a:t>Business partnerships; mentorships; guest speakers; community service projects; sponsor school events; participate in GO Team meetings </a:t>
                      </a:r>
                      <a:endParaRPr sz="1800"/>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grpSp>
        <p:nvGrpSpPr>
          <p:cNvPr id="419" name="Google Shape;419;p24"/>
          <p:cNvGrpSpPr/>
          <p:nvPr/>
        </p:nvGrpSpPr>
        <p:grpSpPr>
          <a:xfrm>
            <a:off x="0" y="-216991"/>
            <a:ext cx="501338" cy="10503991"/>
            <a:chOff x="0" y="-57150"/>
            <a:chExt cx="132040" cy="2766483"/>
          </a:xfrm>
        </p:grpSpPr>
        <p:sp>
          <p:nvSpPr>
            <p:cNvPr id="420" name="Google Shape;420;p24"/>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21" name="Google Shape;421;p24"/>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22" name="Google Shape;422;p24"/>
          <p:cNvSpPr/>
          <p:nvPr/>
        </p:nvSpPr>
        <p:spPr>
          <a:xfrm>
            <a:off x="10271102" y="9394779"/>
            <a:ext cx="3129993" cy="892222"/>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23" name="Google Shape;423;p24"/>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24" name="Google Shape;424;p24"/>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425" name="Google Shape;425;p24"/>
          <p:cNvGrpSpPr/>
          <p:nvPr/>
        </p:nvGrpSpPr>
        <p:grpSpPr>
          <a:xfrm>
            <a:off x="9686661" y="2370474"/>
            <a:ext cx="6617311" cy="5387838"/>
            <a:chOff x="0" y="-57150"/>
            <a:chExt cx="1742831" cy="1419019"/>
          </a:xfrm>
        </p:grpSpPr>
        <p:sp>
          <p:nvSpPr>
            <p:cNvPr id="426" name="Google Shape;426;p24"/>
            <p:cNvSpPr/>
            <p:nvPr/>
          </p:nvSpPr>
          <p:spPr>
            <a:xfrm>
              <a:off x="0" y="0"/>
              <a:ext cx="1742831" cy="1361869"/>
            </a:xfrm>
            <a:custGeom>
              <a:rect b="b" l="l" r="r" t="t"/>
              <a:pathLst>
                <a:path extrusionOk="0" h="1361869" w="1742831">
                  <a:moveTo>
                    <a:pt x="0" y="0"/>
                  </a:moveTo>
                  <a:lnTo>
                    <a:pt x="1742831" y="0"/>
                  </a:lnTo>
                  <a:lnTo>
                    <a:pt x="1742831" y="1361869"/>
                  </a:lnTo>
                  <a:lnTo>
                    <a:pt x="0" y="1361869"/>
                  </a:lnTo>
                  <a:close/>
                </a:path>
              </a:pathLst>
            </a:custGeom>
            <a:solidFill>
              <a:srgbClr val="000000">
                <a:alpha val="34902"/>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27" name="Google Shape;427;p24"/>
            <p:cNvSpPr txBox="1"/>
            <p:nvPr/>
          </p:nvSpPr>
          <p:spPr>
            <a:xfrm>
              <a:off x="0" y="-57150"/>
              <a:ext cx="1742831" cy="1419019"/>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428" name="Google Shape;428;p24"/>
          <p:cNvGrpSpPr/>
          <p:nvPr/>
        </p:nvGrpSpPr>
        <p:grpSpPr>
          <a:xfrm>
            <a:off x="9144000" y="2002982"/>
            <a:ext cx="6895741" cy="5441899"/>
            <a:chOff x="0" y="-57150"/>
            <a:chExt cx="1816162" cy="1433257"/>
          </a:xfrm>
        </p:grpSpPr>
        <p:sp>
          <p:nvSpPr>
            <p:cNvPr id="429" name="Google Shape;429;p24"/>
            <p:cNvSpPr/>
            <p:nvPr/>
          </p:nvSpPr>
          <p:spPr>
            <a:xfrm>
              <a:off x="0" y="0"/>
              <a:ext cx="1816162" cy="1376107"/>
            </a:xfrm>
            <a:custGeom>
              <a:rect b="b" l="l" r="r" t="t"/>
              <a:pathLst>
                <a:path extrusionOk="0" h="1376107" w="1816162">
                  <a:moveTo>
                    <a:pt x="0" y="0"/>
                  </a:moveTo>
                  <a:lnTo>
                    <a:pt x="1816162" y="0"/>
                  </a:lnTo>
                  <a:lnTo>
                    <a:pt x="1816162" y="1376107"/>
                  </a:lnTo>
                  <a:lnTo>
                    <a:pt x="0" y="1376107"/>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30" name="Google Shape;430;p24"/>
            <p:cNvSpPr txBox="1"/>
            <p:nvPr/>
          </p:nvSpPr>
          <p:spPr>
            <a:xfrm>
              <a:off x="0" y="-57150"/>
              <a:ext cx="1816162" cy="1433257"/>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31" name="Google Shape;431;p24"/>
          <p:cNvSpPr txBox="1"/>
          <p:nvPr>
            <p:ph idx="4294967295" type="title"/>
          </p:nvPr>
        </p:nvSpPr>
        <p:spPr>
          <a:xfrm>
            <a:off x="9144000" y="3890914"/>
            <a:ext cx="6895741" cy="166603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lt1"/>
              </a:buClr>
              <a:buSzPts val="6399"/>
              <a:buFont typeface="Poppins"/>
              <a:buNone/>
            </a:pPr>
            <a:r>
              <a:rPr b="1" i="0" lang="en-US" sz="6399" u="none" cap="none" strike="noStrike">
                <a:solidFill>
                  <a:schemeClr val="lt1"/>
                </a:solidFill>
                <a:latin typeface="Poppins"/>
                <a:ea typeface="Poppins"/>
                <a:cs typeface="Poppins"/>
                <a:sym typeface="Poppins"/>
              </a:rPr>
              <a:t>Information Items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grpSp>
        <p:nvGrpSpPr>
          <p:cNvPr id="437" name="Google Shape;437;g3f74acf52f0_0_562"/>
          <p:cNvGrpSpPr/>
          <p:nvPr/>
        </p:nvGrpSpPr>
        <p:grpSpPr>
          <a:xfrm>
            <a:off x="0" y="-216993"/>
            <a:ext cx="501343" cy="10504504"/>
            <a:chOff x="0" y="-57150"/>
            <a:chExt cx="132040" cy="2766600"/>
          </a:xfrm>
        </p:grpSpPr>
        <p:sp>
          <p:nvSpPr>
            <p:cNvPr id="438" name="Google Shape;438;g3f74acf52f0_0_562"/>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39" name="Google Shape;439;g3f74acf52f0_0_562"/>
            <p:cNvSpPr txBox="1"/>
            <p:nvPr/>
          </p:nvSpPr>
          <p:spPr>
            <a:xfrm>
              <a:off x="0" y="-57150"/>
              <a:ext cx="132000" cy="27666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40" name="Google Shape;440;g3f74acf52f0_0_562"/>
          <p:cNvSpPr/>
          <p:nvPr/>
        </p:nvSpPr>
        <p:spPr>
          <a:xfrm>
            <a:off x="10271102" y="9394779"/>
            <a:ext cx="3129993" cy="902553"/>
          </a:xfrm>
          <a:custGeom>
            <a:rect b="b" l="l" r="r" t="t"/>
            <a:pathLst>
              <a:path extrusionOk="0" h="2865247" w="3129993">
                <a:moveTo>
                  <a:pt x="0" y="0"/>
                </a:moveTo>
                <a:lnTo>
                  <a:pt x="3129993" y="0"/>
                </a:lnTo>
                <a:lnTo>
                  <a:pt x="3129993" y="2865247"/>
                </a:lnTo>
                <a:lnTo>
                  <a:pt x="0" y="2865247"/>
                </a:lnTo>
                <a:lnTo>
                  <a:pt x="0" y="0"/>
                </a:lnTo>
                <a:close/>
              </a:path>
            </a:pathLst>
          </a:custGeom>
          <a:blipFill rotWithShape="1">
            <a:blip r:embed="rId3">
              <a:alphaModFix/>
            </a:blip>
            <a:stretch>
              <a:fillRect b="-216416"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41" name="Google Shape;441;g3f74acf52f0_0_562"/>
          <p:cNvSpPr/>
          <p:nvPr/>
        </p:nvSpPr>
        <p:spPr>
          <a:xfrm>
            <a:off x="2147479" y="0"/>
            <a:ext cx="3043038" cy="1030690"/>
          </a:xfrm>
          <a:custGeom>
            <a:rect b="b" l="l" r="r" t="t"/>
            <a:pathLst>
              <a:path extrusionOk="0" h="2785648" w="3043038">
                <a:moveTo>
                  <a:pt x="0" y="0"/>
                </a:moveTo>
                <a:lnTo>
                  <a:pt x="3043038" y="0"/>
                </a:lnTo>
                <a:lnTo>
                  <a:pt x="3043038" y="2785648"/>
                </a:lnTo>
                <a:lnTo>
                  <a:pt x="0" y="2785648"/>
                </a:lnTo>
                <a:lnTo>
                  <a:pt x="0" y="0"/>
                </a:lnTo>
                <a:close/>
              </a:path>
            </a:pathLst>
          </a:custGeom>
          <a:blipFill rotWithShape="1">
            <a:blip r:embed="rId4">
              <a:alphaModFix/>
            </a:blip>
            <a:stretch>
              <a:fillRect b="0" l="0" r="0" t="-1707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42" name="Google Shape;442;g3f74acf52f0_0_562"/>
          <p:cNvSpPr/>
          <p:nvPr/>
        </p:nvSpPr>
        <p:spPr>
          <a:xfrm rot="5400000">
            <a:off x="15676653" y="-824511"/>
            <a:ext cx="1786835" cy="3435858"/>
          </a:xfrm>
          <a:custGeom>
            <a:rect b="b" l="l" r="r" t="t"/>
            <a:pathLst>
              <a:path extrusionOk="0" h="4114800" w="2007680">
                <a:moveTo>
                  <a:pt x="2007680" y="4114800"/>
                </a:moveTo>
                <a:lnTo>
                  <a:pt x="0" y="4114800"/>
                </a:lnTo>
                <a:lnTo>
                  <a:pt x="0" y="0"/>
                </a:lnTo>
                <a:lnTo>
                  <a:pt x="2007680" y="0"/>
                </a:lnTo>
                <a:lnTo>
                  <a:pt x="2007680" y="4114800"/>
                </a:lnTo>
                <a:close/>
              </a:path>
            </a:pathLst>
          </a:custGeom>
          <a:blipFill rotWithShape="1">
            <a:blip r:embed="rId5">
              <a:alphaModFix/>
            </a:blip>
            <a:stretch>
              <a:fillRect b="0" l="-12420" r="0" t="-1981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443" name="Google Shape;443;g3f74acf52f0_0_562"/>
          <p:cNvGrpSpPr/>
          <p:nvPr/>
        </p:nvGrpSpPr>
        <p:grpSpPr>
          <a:xfrm>
            <a:off x="1494708" y="3530362"/>
            <a:ext cx="5858340" cy="3448121"/>
            <a:chOff x="0" y="-57150"/>
            <a:chExt cx="1542927" cy="908141"/>
          </a:xfrm>
        </p:grpSpPr>
        <p:sp>
          <p:nvSpPr>
            <p:cNvPr id="444" name="Google Shape;444;g3f74acf52f0_0_562"/>
            <p:cNvSpPr/>
            <p:nvPr/>
          </p:nvSpPr>
          <p:spPr>
            <a:xfrm>
              <a:off x="0" y="0"/>
              <a:ext cx="1542927" cy="850991"/>
            </a:xfrm>
            <a:custGeom>
              <a:rect b="b" l="l" r="r" t="t"/>
              <a:pathLst>
                <a:path extrusionOk="0" h="850991" w="1542927">
                  <a:moveTo>
                    <a:pt x="0" y="0"/>
                  </a:moveTo>
                  <a:lnTo>
                    <a:pt x="1542927" y="0"/>
                  </a:lnTo>
                  <a:lnTo>
                    <a:pt x="1542927" y="850991"/>
                  </a:lnTo>
                  <a:lnTo>
                    <a:pt x="0" y="850991"/>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45" name="Google Shape;445;g3f74acf52f0_0_562"/>
            <p:cNvSpPr txBox="1"/>
            <p:nvPr/>
          </p:nvSpPr>
          <p:spPr>
            <a:xfrm>
              <a:off x="0" y="-57150"/>
              <a:ext cx="1542900" cy="9081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rPr b="1" lang="en-US" sz="2800">
                  <a:solidFill>
                    <a:schemeClr val="dk1"/>
                  </a:solidFill>
                  <a:latin typeface="Quattrocento Sans"/>
                  <a:ea typeface="Quattrocento Sans"/>
                  <a:cs typeface="Quattrocento Sans"/>
                  <a:sym typeface="Quattrocento Sans"/>
                </a:rPr>
                <a:t>15 Day Enrollment Summary!</a:t>
              </a:r>
              <a:endParaRPr b="1" sz="2800">
                <a:solidFill>
                  <a:schemeClr val="dk1"/>
                </a:solidFill>
                <a:latin typeface="Quattrocento Sans"/>
                <a:ea typeface="Quattrocento Sans"/>
                <a:cs typeface="Quattrocento Sans"/>
                <a:sym typeface="Quattrocento Sans"/>
              </a:endParaRPr>
            </a:p>
          </p:txBody>
        </p:sp>
      </p:grpSp>
      <p:pic>
        <p:nvPicPr>
          <p:cNvPr id="446" name="Google Shape;446;g3f74acf52f0_0_562"/>
          <p:cNvPicPr preferRelativeResize="0"/>
          <p:nvPr/>
        </p:nvPicPr>
        <p:blipFill>
          <a:blip r:embed="rId6">
            <a:alphaModFix/>
          </a:blip>
          <a:stretch>
            <a:fillRect/>
          </a:stretch>
        </p:blipFill>
        <p:spPr>
          <a:xfrm>
            <a:off x="7505451" y="1939223"/>
            <a:ext cx="9084026" cy="3812475"/>
          </a:xfrm>
          <a:prstGeom prst="rect">
            <a:avLst/>
          </a:prstGeom>
          <a:noFill/>
          <a:ln>
            <a:noFill/>
          </a:ln>
        </p:spPr>
      </p:pic>
      <p:sp>
        <p:nvSpPr>
          <p:cNvPr id="447" name="Google Shape;447;g3f74acf52f0_0_562"/>
          <p:cNvSpPr txBox="1"/>
          <p:nvPr/>
        </p:nvSpPr>
        <p:spPr>
          <a:xfrm>
            <a:off x="8154500" y="6157175"/>
            <a:ext cx="6803100" cy="26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Quattrocento Sans"/>
                <a:ea typeface="Quattrocento Sans"/>
                <a:cs typeface="Quattrocento Sans"/>
                <a:sym typeface="Quattrocento Sans"/>
              </a:rPr>
              <a:t>Currently 44 students over projection!</a:t>
            </a:r>
            <a:endParaRPr sz="32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grpSp>
        <p:nvGrpSpPr>
          <p:cNvPr id="453" name="Google Shape;453;p25"/>
          <p:cNvGrpSpPr/>
          <p:nvPr/>
        </p:nvGrpSpPr>
        <p:grpSpPr>
          <a:xfrm>
            <a:off x="9144000" y="-199783"/>
            <a:ext cx="9144000" cy="10486784"/>
            <a:chOff x="0" y="-57150"/>
            <a:chExt cx="2408296" cy="2999856"/>
          </a:xfrm>
        </p:grpSpPr>
        <p:sp>
          <p:nvSpPr>
            <p:cNvPr id="454" name="Google Shape;454;p25"/>
            <p:cNvSpPr/>
            <p:nvPr/>
          </p:nvSpPr>
          <p:spPr>
            <a:xfrm>
              <a:off x="0" y="0"/>
              <a:ext cx="2408296" cy="2942706"/>
            </a:xfrm>
            <a:custGeom>
              <a:rect b="b" l="l" r="r" t="t"/>
              <a:pathLst>
                <a:path extrusionOk="0" h="2942706" w="2408296">
                  <a:moveTo>
                    <a:pt x="0" y="0"/>
                  </a:moveTo>
                  <a:lnTo>
                    <a:pt x="2408296" y="0"/>
                  </a:lnTo>
                  <a:lnTo>
                    <a:pt x="2408296" y="2942706"/>
                  </a:lnTo>
                  <a:lnTo>
                    <a:pt x="0" y="2942706"/>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55" name="Google Shape;455;p25"/>
            <p:cNvSpPr txBox="1"/>
            <p:nvPr/>
          </p:nvSpPr>
          <p:spPr>
            <a:xfrm>
              <a:off x="0" y="-57150"/>
              <a:ext cx="2408296" cy="2999856"/>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56" name="Google Shape;456;p25"/>
          <p:cNvSpPr/>
          <p:nvPr/>
        </p:nvSpPr>
        <p:spPr>
          <a:xfrm>
            <a:off x="17252555" y="5547828"/>
            <a:ext cx="1035445" cy="2865247"/>
          </a:xfrm>
          <a:custGeom>
            <a:rect b="b" l="l" r="r" t="t"/>
            <a:pathLst>
              <a:path extrusionOk="0" h="2865247" w="3129993">
                <a:moveTo>
                  <a:pt x="0" y="0"/>
                </a:moveTo>
                <a:lnTo>
                  <a:pt x="3129993" y="0"/>
                </a:lnTo>
                <a:lnTo>
                  <a:pt x="3129993" y="2865248"/>
                </a:lnTo>
                <a:lnTo>
                  <a:pt x="0" y="28652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57" name="Google Shape;457;p25"/>
          <p:cNvSpPr/>
          <p:nvPr/>
        </p:nvSpPr>
        <p:spPr>
          <a:xfrm>
            <a:off x="7040350" y="0"/>
            <a:ext cx="3043038" cy="1028700"/>
          </a:xfrm>
          <a:custGeom>
            <a:rect b="b" l="l" r="r" t="t"/>
            <a:pathLst>
              <a:path extrusionOk="0" h="2785648" w="3043038">
                <a:moveTo>
                  <a:pt x="0" y="0"/>
                </a:moveTo>
                <a:lnTo>
                  <a:pt x="3043039" y="0"/>
                </a:lnTo>
                <a:lnTo>
                  <a:pt x="3043039"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458" name="Google Shape;458;p25"/>
          <p:cNvGrpSpPr/>
          <p:nvPr/>
        </p:nvGrpSpPr>
        <p:grpSpPr>
          <a:xfrm>
            <a:off x="10659804" y="862740"/>
            <a:ext cx="6066628" cy="7808841"/>
            <a:chOff x="0" y="-57150"/>
            <a:chExt cx="1597795" cy="1113650"/>
          </a:xfrm>
        </p:grpSpPr>
        <p:sp>
          <p:nvSpPr>
            <p:cNvPr id="459" name="Google Shape;459;p25"/>
            <p:cNvSpPr/>
            <p:nvPr/>
          </p:nvSpPr>
          <p:spPr>
            <a:xfrm>
              <a:off x="0" y="0"/>
              <a:ext cx="1597795" cy="1056500"/>
            </a:xfrm>
            <a:custGeom>
              <a:rect b="b" l="l" r="r" t="t"/>
              <a:pathLst>
                <a:path extrusionOk="0" h="1056500" w="1597795">
                  <a:moveTo>
                    <a:pt x="0" y="0"/>
                  </a:moveTo>
                  <a:lnTo>
                    <a:pt x="1597795" y="0"/>
                  </a:lnTo>
                  <a:lnTo>
                    <a:pt x="1597795" y="1056500"/>
                  </a:lnTo>
                  <a:lnTo>
                    <a:pt x="0" y="1056500"/>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60" name="Google Shape;460;p25"/>
            <p:cNvSpPr txBox="1"/>
            <p:nvPr/>
          </p:nvSpPr>
          <p:spPr>
            <a:xfrm>
              <a:off x="0" y="-57150"/>
              <a:ext cx="1597795" cy="11136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61" name="Google Shape;461;p25"/>
          <p:cNvSpPr/>
          <p:nvPr/>
        </p:nvSpPr>
        <p:spPr>
          <a:xfrm flipH="1" rot="-5400000">
            <a:off x="978296" y="-978297"/>
            <a:ext cx="1712405" cy="3668998"/>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62" name="Google Shape;462;p25"/>
          <p:cNvSpPr txBox="1"/>
          <p:nvPr>
            <p:ph idx="4294967295" type="title"/>
          </p:nvPr>
        </p:nvSpPr>
        <p:spPr>
          <a:xfrm>
            <a:off x="10682686" y="4134509"/>
            <a:ext cx="6066600" cy="98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D1D1B"/>
              </a:buClr>
              <a:buSzPts val="6399"/>
              <a:buFont typeface="Poppins"/>
              <a:buNone/>
            </a:pPr>
            <a:r>
              <a:rPr b="1" lang="en-US" sz="6399">
                <a:solidFill>
                  <a:srgbClr val="1D1D1B"/>
                </a:solidFill>
                <a:latin typeface="Poppins"/>
                <a:ea typeface="Poppins"/>
                <a:cs typeface="Poppins"/>
                <a:sym typeface="Poppins"/>
              </a:rPr>
              <a:t>DLI Update</a:t>
            </a:r>
            <a:endParaRPr/>
          </a:p>
        </p:txBody>
      </p:sp>
      <p:sp>
        <p:nvSpPr>
          <p:cNvPr id="463" name="Google Shape;463;p25"/>
          <p:cNvSpPr txBox="1"/>
          <p:nvPr/>
        </p:nvSpPr>
        <p:spPr>
          <a:xfrm>
            <a:off x="495575" y="1426675"/>
            <a:ext cx="8154600" cy="671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600">
                <a:solidFill>
                  <a:schemeClr val="dk1"/>
                </a:solidFill>
              </a:rPr>
              <a:t>In order to further support our Dual Language Immersion (DLI) students, teachers, and classrooms, we added another layer of support this summer!</a:t>
            </a:r>
            <a:endParaRPr b="1"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600">
                <a:solidFill>
                  <a:schemeClr val="dk1"/>
                </a:solidFill>
              </a:rPr>
              <a:t>We are excited to welcome Martha Aguilera, our new Kindergarten Spanish DLI Paraprofessional. In addition, Sra. Park has transitioned to the Primary Center (K–2), while Sra. Sosa has moved to the Main Campus (3–5).</a:t>
            </a:r>
            <a:endParaRPr b="1"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600">
                <a:solidFill>
                  <a:schemeClr val="dk1"/>
                </a:solidFill>
              </a:rPr>
              <a:t>These roles provide targeted Spanish-language support across our DLI classrooms:</a:t>
            </a:r>
            <a:endParaRPr b="1" sz="1600">
              <a:solidFill>
                <a:schemeClr val="dk1"/>
              </a:solidFill>
            </a:endParaRPr>
          </a:p>
          <a:p>
            <a:pPr indent="-330200" lvl="0" marL="457200" rtl="0" algn="l">
              <a:lnSpc>
                <a:spcPct val="115000"/>
              </a:lnSpc>
              <a:spcBef>
                <a:spcPts val="1200"/>
              </a:spcBef>
              <a:spcAft>
                <a:spcPts val="0"/>
              </a:spcAft>
              <a:buClr>
                <a:schemeClr val="dk1"/>
              </a:buClr>
              <a:buSzPts val="1600"/>
              <a:buChar char="●"/>
            </a:pPr>
            <a:r>
              <a:rPr b="1" lang="en-US" sz="1600">
                <a:solidFill>
                  <a:schemeClr val="dk1"/>
                </a:solidFill>
              </a:rPr>
              <a:t>Sra. Park (K–2): Building strong foundations in Spanish literacy and speaking skills.</a:t>
            </a:r>
            <a:endParaRPr b="1" sz="1600">
              <a:solidFill>
                <a:schemeClr val="dk1"/>
              </a:solidFill>
            </a:endParaRPr>
          </a:p>
          <a:p>
            <a:pPr indent="-330200" lvl="0" marL="457200" rtl="0" algn="l">
              <a:lnSpc>
                <a:spcPct val="115000"/>
              </a:lnSpc>
              <a:spcBef>
                <a:spcPts val="0"/>
              </a:spcBef>
              <a:spcAft>
                <a:spcPts val="0"/>
              </a:spcAft>
              <a:buClr>
                <a:schemeClr val="dk1"/>
              </a:buClr>
              <a:buSzPts val="1600"/>
              <a:buChar char="●"/>
            </a:pPr>
            <a:r>
              <a:rPr b="1" lang="en-US" sz="1600">
                <a:solidFill>
                  <a:schemeClr val="dk1"/>
                </a:solidFill>
              </a:rPr>
              <a:t>Sra. Sosa (3–5): Expanding students' Spanish speaking and writing skills as they progress into the upper grades.</a:t>
            </a:r>
            <a:endParaRPr b="1" sz="1600">
              <a:solidFill>
                <a:schemeClr val="dk1"/>
              </a:solidFill>
            </a:endParaRPr>
          </a:p>
          <a:p>
            <a:pPr indent="-330200" lvl="0" marL="457200" rtl="0" algn="l">
              <a:lnSpc>
                <a:spcPct val="115000"/>
              </a:lnSpc>
              <a:spcBef>
                <a:spcPts val="0"/>
              </a:spcBef>
              <a:spcAft>
                <a:spcPts val="0"/>
              </a:spcAft>
              <a:buClr>
                <a:schemeClr val="dk1"/>
              </a:buClr>
              <a:buSzPts val="1600"/>
              <a:buChar char="●"/>
            </a:pPr>
            <a:r>
              <a:rPr b="1" lang="en-US" sz="1600">
                <a:solidFill>
                  <a:schemeClr val="dk1"/>
                </a:solidFill>
              </a:rPr>
              <a:t>Martha Aguilera (Kindergarten): Providing additional classroom support to strengthen our youngest DLI students' language development and learning.</a:t>
            </a:r>
            <a:endParaRPr b="1" sz="16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1600">
                <a:solidFill>
                  <a:schemeClr val="dk1"/>
                </a:solidFill>
              </a:rPr>
              <a:t>This expanded support allows us to be even more intentional about developing bilingualism, biliteracy, and academic success throughout the DLI pathway.</a:t>
            </a:r>
            <a:endParaRPr b="1" sz="1600">
              <a:solidFill>
                <a:schemeClr val="dk1"/>
              </a:solidFill>
            </a:endParaRPr>
          </a:p>
          <a:p>
            <a:pPr indent="0" lvl="0" marL="0" rtl="0" algn="l">
              <a:spcBef>
                <a:spcPts val="1200"/>
              </a:spcBef>
              <a:spcAft>
                <a:spcPts val="0"/>
              </a:spcAft>
              <a:buNone/>
            </a:pPr>
            <a:r>
              <a:t/>
            </a:r>
            <a:endParaRPr sz="3200">
              <a:solidFill>
                <a:schemeClr val="dk1"/>
              </a:solidFill>
              <a:latin typeface="Quattrocento Sans"/>
              <a:ea typeface="Quattrocento Sans"/>
              <a:cs typeface="Quattrocento Sans"/>
              <a:sym typeface="Quattrocento Sans"/>
            </a:endParaRPr>
          </a:p>
        </p:txBody>
      </p:sp>
      <p:pic>
        <p:nvPicPr>
          <p:cNvPr id="464" name="Google Shape;464;p25"/>
          <p:cNvPicPr preferRelativeResize="0"/>
          <p:nvPr/>
        </p:nvPicPr>
        <p:blipFill>
          <a:blip r:embed="rId3">
            <a:alphaModFix/>
          </a:blip>
          <a:stretch>
            <a:fillRect/>
          </a:stretch>
        </p:blipFill>
        <p:spPr>
          <a:xfrm>
            <a:off x="2839050" y="6877725"/>
            <a:ext cx="5248850" cy="2953550"/>
          </a:xfrm>
          <a:prstGeom prst="rect">
            <a:avLst/>
          </a:prstGeom>
          <a:noFill/>
          <a:ln cap="flat" cmpd="sng" w="9525">
            <a:solidFill>
              <a:srgbClr val="D2D2D2"/>
            </a:solidFill>
            <a:prstDash val="solid"/>
            <a:round/>
            <a:headEnd len="sm" w="sm" type="none"/>
            <a:tailEnd len="sm" w="sm" type="none"/>
          </a:ln>
          <a:effectLst>
            <a:outerShdw blurRad="40000" rotWithShape="0" dir="5400000" dist="23000">
              <a:srgbClr val="000000">
                <a:alpha val="349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grpSp>
        <p:nvGrpSpPr>
          <p:cNvPr id="470" name="Google Shape;470;p27"/>
          <p:cNvGrpSpPr/>
          <p:nvPr/>
        </p:nvGrpSpPr>
        <p:grpSpPr>
          <a:xfrm>
            <a:off x="12787099" y="449190"/>
            <a:ext cx="5500901" cy="6970927"/>
            <a:chOff x="0" y="-57150"/>
            <a:chExt cx="1572132" cy="1835964"/>
          </a:xfrm>
        </p:grpSpPr>
        <p:sp>
          <p:nvSpPr>
            <p:cNvPr id="471" name="Google Shape;471;p27"/>
            <p:cNvSpPr/>
            <p:nvPr/>
          </p:nvSpPr>
          <p:spPr>
            <a:xfrm>
              <a:off x="0" y="0"/>
              <a:ext cx="1572132" cy="1778814"/>
            </a:xfrm>
            <a:custGeom>
              <a:rect b="b" l="l" r="r" t="t"/>
              <a:pathLst>
                <a:path extrusionOk="0" h="1778814" w="1572132">
                  <a:moveTo>
                    <a:pt x="0" y="0"/>
                  </a:moveTo>
                  <a:lnTo>
                    <a:pt x="1572132" y="0"/>
                  </a:lnTo>
                  <a:lnTo>
                    <a:pt x="1572132" y="1778814"/>
                  </a:lnTo>
                  <a:lnTo>
                    <a:pt x="0" y="1778814"/>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72" name="Google Shape;472;p27"/>
            <p:cNvSpPr txBox="1"/>
            <p:nvPr/>
          </p:nvSpPr>
          <p:spPr>
            <a:xfrm>
              <a:off x="0" y="-57150"/>
              <a:ext cx="1572132" cy="183596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73" name="Google Shape;473;p27"/>
          <p:cNvSpPr/>
          <p:nvPr/>
        </p:nvSpPr>
        <p:spPr>
          <a:xfrm>
            <a:off x="16898127" y="5788357"/>
            <a:ext cx="1389873" cy="2785648"/>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74" name="Google Shape;474;p27"/>
          <p:cNvSpPr/>
          <p:nvPr/>
        </p:nvSpPr>
        <p:spPr>
          <a:xfrm flipH="1" rot="10800000">
            <a:off x="-1" y="3730957"/>
            <a:ext cx="1472253" cy="4114800"/>
          </a:xfrm>
          <a:custGeom>
            <a:rect b="b" l="l" r="r" t="t"/>
            <a:pathLst>
              <a:path extrusionOk="0" h="4114800" w="2007680">
                <a:moveTo>
                  <a:pt x="0" y="4114800"/>
                </a:moveTo>
                <a:lnTo>
                  <a:pt x="2007679" y="4114800"/>
                </a:lnTo>
                <a:lnTo>
                  <a:pt x="2007679" y="0"/>
                </a:lnTo>
                <a:lnTo>
                  <a:pt x="0" y="0"/>
                </a:lnTo>
                <a:lnTo>
                  <a:pt x="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75" name="Google Shape;475;p27"/>
          <p:cNvSpPr/>
          <p:nvPr/>
        </p:nvSpPr>
        <p:spPr>
          <a:xfrm>
            <a:off x="6705557" y="9086215"/>
            <a:ext cx="3129993" cy="1200785"/>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476" name="Google Shape;476;p27"/>
          <p:cNvGrpSpPr/>
          <p:nvPr/>
        </p:nvGrpSpPr>
        <p:grpSpPr>
          <a:xfrm>
            <a:off x="13639800" y="957099"/>
            <a:ext cx="3653970" cy="4722762"/>
            <a:chOff x="0" y="-57150"/>
            <a:chExt cx="962362" cy="1243855"/>
          </a:xfrm>
        </p:grpSpPr>
        <p:sp>
          <p:nvSpPr>
            <p:cNvPr id="477" name="Google Shape;477;p27"/>
            <p:cNvSpPr/>
            <p:nvPr/>
          </p:nvSpPr>
          <p:spPr>
            <a:xfrm>
              <a:off x="0" y="0"/>
              <a:ext cx="962362" cy="1186705"/>
            </a:xfrm>
            <a:custGeom>
              <a:rect b="b" l="l" r="r" t="t"/>
              <a:pathLst>
                <a:path extrusionOk="0" h="1186705" w="962362">
                  <a:moveTo>
                    <a:pt x="0" y="0"/>
                  </a:moveTo>
                  <a:lnTo>
                    <a:pt x="962362" y="0"/>
                  </a:lnTo>
                  <a:lnTo>
                    <a:pt x="962362" y="1186705"/>
                  </a:lnTo>
                  <a:lnTo>
                    <a:pt x="0" y="1186705"/>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478" name="Google Shape;478;p27"/>
            <p:cNvSpPr txBox="1"/>
            <p:nvPr/>
          </p:nvSpPr>
          <p:spPr>
            <a:xfrm>
              <a:off x="0" y="-57150"/>
              <a:ext cx="962361" cy="124385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479" name="Google Shape;479;p27"/>
          <p:cNvSpPr txBox="1"/>
          <p:nvPr>
            <p:ph idx="4294967295" type="title"/>
          </p:nvPr>
        </p:nvSpPr>
        <p:spPr>
          <a:xfrm>
            <a:off x="13818209" y="1174090"/>
            <a:ext cx="3292798" cy="4505771"/>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D1D1B"/>
              </a:buClr>
              <a:buSzPts val="6399"/>
              <a:buFont typeface="Poppins"/>
              <a:buNone/>
            </a:pPr>
            <a:r>
              <a:rPr b="1" i="0" lang="en-US" sz="6399" u="none" cap="none" strike="noStrike">
                <a:solidFill>
                  <a:srgbClr val="1D1D1B"/>
                </a:solidFill>
                <a:latin typeface="Poppins"/>
                <a:ea typeface="Poppins"/>
                <a:cs typeface="Poppins"/>
                <a:sym typeface="Poppins"/>
              </a:rPr>
              <a:t>APS PED Policy</a:t>
            </a:r>
            <a:endParaRPr/>
          </a:p>
        </p:txBody>
      </p:sp>
      <p:sp>
        <p:nvSpPr>
          <p:cNvPr id="480" name="Google Shape;480;p27"/>
          <p:cNvSpPr txBox="1"/>
          <p:nvPr/>
        </p:nvSpPr>
        <p:spPr>
          <a:xfrm>
            <a:off x="2043208" y="866879"/>
            <a:ext cx="10172934" cy="4093428"/>
          </a:xfrm>
          <a:prstGeom prst="rect">
            <a:avLst/>
          </a:prstGeom>
          <a:noFill/>
          <a:ln>
            <a:noFill/>
          </a:ln>
        </p:spPr>
        <p:txBody>
          <a:bodyPr anchorCtr="0" anchor="t" bIns="45700" lIns="91425" spcFirstLastPara="1" rIns="91425" wrap="square" tIns="45700">
            <a:spAutoFit/>
          </a:bodyPr>
          <a:lstStyle/>
          <a:p>
            <a:pPr indent="-457200" lvl="0" marL="457200" marR="0" rtl="0" algn="l">
              <a:spcBef>
                <a:spcPts val="0"/>
              </a:spcBef>
              <a:spcAft>
                <a:spcPts val="0"/>
              </a:spcAft>
              <a:buClr>
                <a:schemeClr val="accent1"/>
              </a:buClr>
              <a:buSzPts val="3000"/>
              <a:buFont typeface="Noto Sans Symbols"/>
              <a:buChar char="⮚"/>
            </a:pPr>
            <a:r>
              <a:rPr b="1" lang="en-US" sz="3000">
                <a:solidFill>
                  <a:schemeClr val="dk1"/>
                </a:solidFill>
                <a:latin typeface="Calibri"/>
                <a:ea typeface="Calibri"/>
                <a:cs typeface="Calibri"/>
                <a:sym typeface="Calibri"/>
              </a:rPr>
              <a:t>Starting last school year (2025–2026)</a:t>
            </a:r>
            <a:r>
              <a:rPr lang="en-US" sz="3000">
                <a:solidFill>
                  <a:schemeClr val="dk1"/>
                </a:solidFill>
                <a:latin typeface="Calibri"/>
                <a:ea typeface="Calibri"/>
                <a:cs typeface="Calibri"/>
                <a:sym typeface="Calibri"/>
              </a:rPr>
              <a:t>, students were asked to keep their phones “up and away” during the school day.</a:t>
            </a:r>
            <a:endParaRPr/>
          </a:p>
          <a:p>
            <a:pPr indent="-457200" lvl="0" marL="457200" marR="0" rtl="0" algn="l">
              <a:spcBef>
                <a:spcPts val="1200"/>
              </a:spcBef>
              <a:spcAft>
                <a:spcPts val="0"/>
              </a:spcAft>
              <a:buClr>
                <a:schemeClr val="accent1"/>
              </a:buClr>
              <a:buSzPts val="3000"/>
              <a:buFont typeface="Noto Sans Symbols"/>
              <a:buChar char="⮚"/>
            </a:pPr>
            <a:r>
              <a:rPr lang="en-US" sz="3000">
                <a:solidFill>
                  <a:schemeClr val="dk1"/>
                </a:solidFill>
                <a:latin typeface="Calibri"/>
                <a:ea typeface="Calibri"/>
                <a:cs typeface="Calibri"/>
                <a:sym typeface="Calibri"/>
              </a:rPr>
              <a:t>Our </a:t>
            </a:r>
            <a:r>
              <a:rPr b="1" lang="en-US" sz="3000" u="sng">
                <a:solidFill>
                  <a:schemeClr val="accent4"/>
                </a:solidFill>
                <a:latin typeface="Calibri"/>
                <a:ea typeface="Calibri"/>
                <a:cs typeface="Calibri"/>
                <a:sym typeface="Calibri"/>
                <a:hlinkClick r:id="rId3">
                  <a:extLst>
                    <a:ext uri="{A12FA001-AC4F-418D-AE19-62706E023703}">
                      <ahyp:hlinkClr val="tx"/>
                    </a:ext>
                  </a:extLst>
                </a:hlinkClick>
              </a:rPr>
              <a:t>Personal Electronic Device policy</a:t>
            </a:r>
            <a:r>
              <a:rPr lang="en-US" sz="3000">
                <a:solidFill>
                  <a:schemeClr val="dk1"/>
                </a:solidFill>
                <a:latin typeface="Calibri"/>
                <a:ea typeface="Calibri"/>
                <a:cs typeface="Calibri"/>
                <a:sym typeface="Calibri"/>
              </a:rPr>
              <a:t> is a long-standing Board policy designed to support a focused, respectful, and distraction-free learning environment for everyone.</a:t>
            </a:r>
            <a:endParaRPr/>
          </a:p>
          <a:p>
            <a:pPr indent="-457200" lvl="0" marL="457200" marR="0" rtl="0" algn="l">
              <a:spcBef>
                <a:spcPts val="1200"/>
              </a:spcBef>
              <a:spcAft>
                <a:spcPts val="0"/>
              </a:spcAft>
              <a:buClr>
                <a:schemeClr val="accent1"/>
              </a:buClr>
              <a:buSzPts val="3000"/>
              <a:buFont typeface="Noto Sans Symbols"/>
              <a:buChar char="⮚"/>
            </a:pPr>
            <a:r>
              <a:rPr lang="en-US" sz="3000">
                <a:solidFill>
                  <a:schemeClr val="dk1"/>
                </a:solidFill>
                <a:latin typeface="Calibri"/>
                <a:ea typeface="Calibri"/>
                <a:cs typeface="Calibri"/>
                <a:sym typeface="Calibri"/>
              </a:rPr>
              <a:t>Additionally, </a:t>
            </a:r>
            <a:r>
              <a:rPr b="1" lang="en-US" sz="3000">
                <a:solidFill>
                  <a:schemeClr val="dk1"/>
                </a:solidFill>
                <a:latin typeface="Calibri"/>
                <a:ea typeface="Calibri"/>
                <a:cs typeface="Calibri"/>
                <a:sym typeface="Calibri"/>
              </a:rPr>
              <a:t>this school year (2026–2027)</a:t>
            </a:r>
            <a:r>
              <a:rPr lang="en-US" sz="3000">
                <a:solidFill>
                  <a:schemeClr val="dk1"/>
                </a:solidFill>
                <a:latin typeface="Calibri"/>
                <a:ea typeface="Calibri"/>
                <a:cs typeface="Calibri"/>
                <a:sym typeface="Calibri"/>
              </a:rPr>
              <a:t>, in line with a new state law (</a:t>
            </a:r>
            <a:r>
              <a:rPr b="1" lang="en-US" sz="3000" u="sng">
                <a:solidFill>
                  <a:schemeClr val="accent4"/>
                </a:solidFill>
                <a:latin typeface="Calibri"/>
                <a:ea typeface="Calibri"/>
                <a:cs typeface="Calibri"/>
                <a:sym typeface="Calibri"/>
                <a:hlinkClick r:id="rId4">
                  <a:extLst>
                    <a:ext uri="{A12FA001-AC4F-418D-AE19-62706E023703}">
                      <ahyp:hlinkClr val="tx"/>
                    </a:ext>
                  </a:extLst>
                </a:hlinkClick>
              </a:rPr>
              <a:t>HB340</a:t>
            </a:r>
            <a:r>
              <a:rPr lang="en-US" sz="3000">
                <a:solidFill>
                  <a:schemeClr val="dk1"/>
                </a:solidFill>
                <a:latin typeface="Calibri"/>
                <a:ea typeface="Calibri"/>
                <a:cs typeface="Calibri"/>
                <a:sym typeface="Calibri"/>
              </a:rPr>
              <a:t>), this will expand to include other personal devices like smartwatches, tablets, and headphones. </a:t>
            </a:r>
            <a:endParaRPr/>
          </a:p>
        </p:txBody>
      </p:sp>
      <p:sp>
        <p:nvSpPr>
          <p:cNvPr id="481" name="Google Shape;481;p27"/>
          <p:cNvSpPr txBox="1"/>
          <p:nvPr/>
        </p:nvSpPr>
        <p:spPr>
          <a:xfrm>
            <a:off x="2414590" y="5502029"/>
            <a:ext cx="9348105"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chemeClr val="accent4"/>
                </a:solidFill>
                <a:latin typeface="Calibri"/>
                <a:ea typeface="Calibri"/>
                <a:cs typeface="Calibri"/>
                <a:sym typeface="Calibri"/>
              </a:rPr>
              <a:t>Click the boxes below for the:</a:t>
            </a:r>
            <a:endParaRPr/>
          </a:p>
        </p:txBody>
      </p:sp>
      <p:sp>
        <p:nvSpPr>
          <p:cNvPr id="482" name="Google Shape;482;p27">
            <a:hlinkClick r:id="rId5"/>
          </p:cNvPr>
          <p:cNvSpPr txBox="1"/>
          <p:nvPr/>
        </p:nvSpPr>
        <p:spPr>
          <a:xfrm>
            <a:off x="2566755" y="6596765"/>
            <a:ext cx="4114800" cy="1938992"/>
          </a:xfrm>
          <a:prstGeom prst="rect">
            <a:avLst/>
          </a:prstGeom>
          <a:solidFill>
            <a:schemeClr val="accent3"/>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0">
                <a:solidFill>
                  <a:schemeClr val="dk1"/>
                </a:solidFill>
                <a:latin typeface="Calibri"/>
                <a:ea typeface="Calibri"/>
                <a:cs typeface="Calibri"/>
                <a:sym typeface="Calibri"/>
              </a:rPr>
              <a:t>APS Board Policy</a:t>
            </a:r>
            <a:endParaRPr/>
          </a:p>
        </p:txBody>
      </p:sp>
      <p:sp>
        <p:nvSpPr>
          <p:cNvPr id="483" name="Google Shape;483;p27">
            <a:hlinkClick r:id="rId6"/>
          </p:cNvPr>
          <p:cNvSpPr txBox="1"/>
          <p:nvPr/>
        </p:nvSpPr>
        <p:spPr>
          <a:xfrm>
            <a:off x="7088643" y="6605501"/>
            <a:ext cx="4114800" cy="1938992"/>
          </a:xfrm>
          <a:prstGeom prst="rect">
            <a:avLst/>
          </a:prstGeom>
          <a:solidFill>
            <a:schemeClr val="accent3"/>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0">
                <a:solidFill>
                  <a:schemeClr val="dk1"/>
                </a:solidFill>
                <a:latin typeface="Calibri"/>
                <a:ea typeface="Calibri"/>
                <a:cs typeface="Calibri"/>
                <a:sym typeface="Calibri"/>
              </a:rPr>
              <a:t>APS PED Regulation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7" name="Shape 487"/>
        <p:cNvGrpSpPr/>
        <p:nvPr/>
      </p:nvGrpSpPr>
      <p:grpSpPr>
        <a:xfrm>
          <a:off x="0" y="0"/>
          <a:ext cx="0" cy="0"/>
          <a:chOff x="0" y="0"/>
          <a:chExt cx="0" cy="0"/>
        </a:xfrm>
      </p:grpSpPr>
      <p:sp>
        <p:nvSpPr>
          <p:cNvPr id="488" name="Google Shape;488;g3f75f8f4726_1_18"/>
          <p:cNvSpPr/>
          <p:nvPr/>
        </p:nvSpPr>
        <p:spPr>
          <a:xfrm>
            <a:off x="0" y="0"/>
            <a:ext cx="18288000" cy="246900"/>
          </a:xfrm>
          <a:prstGeom prst="rect">
            <a:avLst/>
          </a:prstGeom>
          <a:solidFill>
            <a:srgbClr val="CA1F26"/>
          </a:solidFill>
          <a:ln>
            <a:noFill/>
          </a:ln>
          <a:effectLst>
            <a:outerShdw blurRad="60001" rotWithShape="0" dir="5400000" dist="34501">
              <a:srgbClr val="000000">
                <a:alpha val="3490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dk1"/>
              </a:solidFill>
              <a:latin typeface="Calibri"/>
              <a:ea typeface="Calibri"/>
              <a:cs typeface="Calibri"/>
              <a:sym typeface="Calibri"/>
            </a:endParaRPr>
          </a:p>
        </p:txBody>
      </p:sp>
      <p:sp>
        <p:nvSpPr>
          <p:cNvPr id="489" name="Google Shape;489;g3f75f8f4726_1_18"/>
          <p:cNvSpPr txBox="1"/>
          <p:nvPr/>
        </p:nvSpPr>
        <p:spPr>
          <a:xfrm>
            <a:off x="754400" y="521208"/>
            <a:ext cx="15499200" cy="738900"/>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b="1" i="0" lang="en-US" sz="3900" u="none" cap="none" strike="noStrike">
                <a:solidFill>
                  <a:srgbClr val="202425"/>
                </a:solidFill>
                <a:latin typeface="Arial"/>
                <a:ea typeface="Arial"/>
                <a:cs typeface="Arial"/>
                <a:sym typeface="Arial"/>
              </a:rPr>
              <a:t>Technology and Morris Brandon</a:t>
            </a:r>
            <a:endParaRPr sz="2100"/>
          </a:p>
        </p:txBody>
      </p:sp>
      <p:pic>
        <p:nvPicPr>
          <p:cNvPr descr="Brandon Emblem(7).png" id="490" name="Google Shape;490;g3f75f8f4726_1_18"/>
          <p:cNvPicPr preferRelativeResize="0"/>
          <p:nvPr/>
        </p:nvPicPr>
        <p:blipFill rotWithShape="1">
          <a:blip r:embed="rId3">
            <a:alphaModFix/>
          </a:blip>
          <a:srcRect b="0" l="0" r="0" t="0"/>
          <a:stretch/>
        </p:blipFill>
        <p:spPr>
          <a:xfrm>
            <a:off x="16802548" y="384048"/>
            <a:ext cx="987552" cy="1027588"/>
          </a:xfrm>
          <a:prstGeom prst="rect">
            <a:avLst/>
          </a:prstGeom>
          <a:noFill/>
          <a:ln>
            <a:noFill/>
          </a:ln>
        </p:spPr>
      </p:pic>
      <p:sp>
        <p:nvSpPr>
          <p:cNvPr id="491" name="Google Shape;491;g3f75f8f4726_1_18"/>
          <p:cNvSpPr/>
          <p:nvPr/>
        </p:nvSpPr>
        <p:spPr>
          <a:xfrm>
            <a:off x="754400" y="1440180"/>
            <a:ext cx="16802400" cy="54900"/>
          </a:xfrm>
          <a:prstGeom prst="rect">
            <a:avLst/>
          </a:prstGeom>
          <a:solidFill>
            <a:srgbClr val="F4B92B"/>
          </a:solidFill>
          <a:ln>
            <a:noFill/>
          </a:ln>
          <a:effectLst>
            <a:outerShdw blurRad="60001" rotWithShape="0" dir="5400000" dist="34501">
              <a:srgbClr val="000000">
                <a:alpha val="34900"/>
              </a:srgbClr>
            </a:outerShdw>
          </a:effectLst>
        </p:spPr>
        <p:txBody>
          <a:bodyPr anchorCtr="0" anchor="ctr" bIns="68550" lIns="137150" spcFirstLastPara="1" rIns="137150" wrap="square" tIns="68550">
            <a:noAutofit/>
          </a:bodyPr>
          <a:lstStyle/>
          <a:p>
            <a:pPr indent="0" lvl="0" marL="0" marR="0" rtl="0" algn="ctr">
              <a:spcBef>
                <a:spcPts val="0"/>
              </a:spcBef>
              <a:spcAft>
                <a:spcPts val="0"/>
              </a:spcAft>
              <a:buNone/>
            </a:pPr>
            <a:r>
              <a:t/>
            </a:r>
            <a:endParaRPr b="0" i="0" sz="2700" u="none" cap="none" strike="noStrike">
              <a:solidFill>
                <a:schemeClr val="dk1"/>
              </a:solidFill>
              <a:latin typeface="Calibri"/>
              <a:ea typeface="Calibri"/>
              <a:cs typeface="Calibri"/>
              <a:sym typeface="Calibri"/>
            </a:endParaRPr>
          </a:p>
        </p:txBody>
      </p:sp>
      <p:sp>
        <p:nvSpPr>
          <p:cNvPr id="492" name="Google Shape;492;g3f75f8f4726_1_18"/>
          <p:cNvSpPr txBox="1"/>
          <p:nvPr/>
        </p:nvSpPr>
        <p:spPr>
          <a:xfrm>
            <a:off x="795549" y="9710928"/>
            <a:ext cx="5486400" cy="354000"/>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b="1" i="0" lang="en-US" sz="1400" u="none" cap="none" strike="noStrike">
                <a:solidFill>
                  <a:srgbClr val="5C5C5C"/>
                </a:solidFill>
                <a:latin typeface="Arial"/>
                <a:ea typeface="Arial"/>
                <a:cs typeface="Arial"/>
                <a:sym typeface="Arial"/>
              </a:rPr>
              <a:t>BACK TO SCHOOL NIGHT</a:t>
            </a:r>
            <a:endParaRPr sz="2100"/>
          </a:p>
        </p:txBody>
      </p:sp>
      <p:sp>
        <p:nvSpPr>
          <p:cNvPr id="493" name="Google Shape;493;g3f75f8f4726_1_18"/>
          <p:cNvSpPr txBox="1"/>
          <p:nvPr/>
        </p:nvSpPr>
        <p:spPr>
          <a:xfrm>
            <a:off x="11727493" y="9669780"/>
            <a:ext cx="5143500" cy="323100"/>
          </a:xfrm>
          <a:prstGeom prst="rect">
            <a:avLst/>
          </a:prstGeom>
          <a:noFill/>
          <a:ln>
            <a:noFill/>
          </a:ln>
        </p:spPr>
        <p:txBody>
          <a:bodyPr anchorCtr="0" anchor="t" bIns="68550" lIns="137150" spcFirstLastPara="1" rIns="137150" wrap="square" tIns="68550">
            <a:spAutoFit/>
          </a:bodyPr>
          <a:lstStyle/>
          <a:p>
            <a:pPr indent="0" lvl="0" marL="0" marR="0" rtl="0" algn="r">
              <a:spcBef>
                <a:spcPts val="0"/>
              </a:spcBef>
              <a:spcAft>
                <a:spcPts val="0"/>
              </a:spcAft>
              <a:buNone/>
            </a:pPr>
            <a:r>
              <a:rPr b="0" i="0" lang="en-US" sz="1200" u="none" cap="none" strike="noStrike">
                <a:solidFill>
                  <a:srgbClr val="5C5C5C"/>
                </a:solidFill>
                <a:latin typeface="Arial"/>
                <a:ea typeface="Arial"/>
                <a:cs typeface="Arial"/>
                <a:sym typeface="Arial"/>
              </a:rPr>
              <a:t>MORRIS BRANDON ELEMENTARY • 2026–2027</a:t>
            </a:r>
            <a:endParaRPr sz="2100"/>
          </a:p>
        </p:txBody>
      </p:sp>
      <p:sp>
        <p:nvSpPr>
          <p:cNvPr id="494" name="Google Shape;494;g3f75f8f4726_1_18"/>
          <p:cNvSpPr txBox="1"/>
          <p:nvPr/>
        </p:nvSpPr>
        <p:spPr>
          <a:xfrm>
            <a:off x="891564" y="1851660"/>
            <a:ext cx="8229900" cy="2131800"/>
          </a:xfrm>
          <a:prstGeom prst="rect">
            <a:avLst/>
          </a:prstGeom>
          <a:noFill/>
          <a:ln>
            <a:noFill/>
          </a:ln>
        </p:spPr>
        <p:txBody>
          <a:bodyPr anchorCtr="0" anchor="t" bIns="68550" lIns="137150" spcFirstLastPara="1" rIns="137150" wrap="square" tIns="68550">
            <a:spAutoFit/>
          </a:bodyPr>
          <a:lstStyle/>
          <a:p>
            <a:pPr indent="0" lvl="0" marL="0" marR="0" rtl="0" algn="l">
              <a:spcBef>
                <a:spcPts val="0"/>
              </a:spcBef>
              <a:spcAft>
                <a:spcPts val="0"/>
              </a:spcAft>
              <a:buNone/>
            </a:pPr>
            <a:r>
              <a:rPr b="1" i="0" lang="en-US" sz="2700" u="none" cap="none" strike="noStrike">
                <a:solidFill>
                  <a:srgbClr val="202425"/>
                </a:solidFill>
                <a:latin typeface="Arial"/>
                <a:ea typeface="Arial"/>
                <a:cs typeface="Arial"/>
                <a:sym typeface="Arial"/>
              </a:rPr>
              <a:t>See our grade</a:t>
            </a:r>
            <a:endParaRPr sz="2100"/>
          </a:p>
          <a:p>
            <a:pPr indent="0" lvl="0" marL="0" marR="0" rtl="0" algn="l">
              <a:spcBef>
                <a:spcPts val="1100"/>
              </a:spcBef>
              <a:spcAft>
                <a:spcPts val="0"/>
              </a:spcAft>
              <a:buNone/>
            </a:pPr>
            <a:r>
              <a:rPr b="0" i="0" lang="en-US" sz="2700" u="none" cap="none" strike="noStrike">
                <a:solidFill>
                  <a:srgbClr val="202425"/>
                </a:solidFill>
                <a:latin typeface="Arial"/>
                <a:ea typeface="Arial"/>
                <a:cs typeface="Arial"/>
                <a:sym typeface="Arial"/>
              </a:rPr>
              <a:t>level technology</a:t>
            </a:r>
            <a:endParaRPr sz="2100"/>
          </a:p>
          <a:p>
            <a:pPr indent="0" lvl="0" marL="0" marR="0" rtl="0" algn="l">
              <a:spcBef>
                <a:spcPts val="1100"/>
              </a:spcBef>
              <a:spcAft>
                <a:spcPts val="0"/>
              </a:spcAft>
              <a:buNone/>
            </a:pPr>
            <a:r>
              <a:rPr b="0" i="0" lang="en-US" sz="2700" u="none" cap="none" strike="noStrike">
                <a:solidFill>
                  <a:srgbClr val="202425"/>
                </a:solidFill>
                <a:latin typeface="Arial"/>
                <a:ea typeface="Arial"/>
                <a:cs typeface="Arial"/>
                <a:sym typeface="Arial"/>
              </a:rPr>
              <a:t>expectations </a:t>
            </a:r>
            <a:r>
              <a:rPr lang="en-US" sz="2700" u="sng">
                <a:solidFill>
                  <a:schemeClr val="hlink"/>
                </a:solidFill>
                <a:hlinkClick r:id="rId4"/>
              </a:rPr>
              <a:t>HERE!</a:t>
            </a:r>
            <a:r>
              <a:rPr b="0" i="0" lang="en-US" sz="2700" u="none" cap="none" strike="noStrike">
                <a:solidFill>
                  <a:srgbClr val="202425"/>
                </a:solidFill>
                <a:latin typeface="Arial"/>
                <a:ea typeface="Arial"/>
                <a:cs typeface="Arial"/>
                <a:sym typeface="Arial"/>
              </a:rPr>
              <a:t> </a:t>
            </a:r>
            <a:endParaRPr sz="2100"/>
          </a:p>
          <a:p>
            <a:pPr indent="0" lvl="0" marL="0" marR="0" rtl="0" algn="l">
              <a:spcBef>
                <a:spcPts val="1100"/>
              </a:spcBef>
              <a:spcAft>
                <a:spcPts val="0"/>
              </a:spcAft>
              <a:buNone/>
            </a:pPr>
            <a:r>
              <a:t/>
            </a:r>
            <a:endParaRPr sz="2100"/>
          </a:p>
        </p:txBody>
      </p:sp>
      <p:sp>
        <p:nvSpPr>
          <p:cNvPr id="495" name="Google Shape;495;g3f75f8f4726_1_18"/>
          <p:cNvSpPr txBox="1"/>
          <p:nvPr/>
        </p:nvSpPr>
        <p:spPr>
          <a:xfrm>
            <a:off x="9807201" y="9409176"/>
            <a:ext cx="7132800" cy="323100"/>
          </a:xfrm>
          <a:prstGeom prst="rect">
            <a:avLst/>
          </a:prstGeom>
          <a:noFill/>
          <a:ln>
            <a:noFill/>
          </a:ln>
        </p:spPr>
        <p:txBody>
          <a:bodyPr anchorCtr="0" anchor="t" bIns="68550" lIns="137150" spcFirstLastPara="1" rIns="137150" wrap="square" tIns="68550">
            <a:spAutoFit/>
          </a:bodyPr>
          <a:lstStyle/>
          <a:p>
            <a:pPr indent="0" lvl="0" marL="0" marR="0" rtl="0" algn="r">
              <a:spcBef>
                <a:spcPts val="0"/>
              </a:spcBef>
              <a:spcAft>
                <a:spcPts val="0"/>
              </a:spcAft>
              <a:buNone/>
            </a:pPr>
            <a:r>
              <a:rPr b="0" i="0" lang="en-US" sz="1200" u="none" cap="none" strike="noStrike">
                <a:solidFill>
                  <a:srgbClr val="5C5C5C"/>
                </a:solidFill>
                <a:latin typeface="Arial"/>
                <a:ea typeface="Arial"/>
                <a:cs typeface="Arial"/>
                <a:sym typeface="Arial"/>
              </a:rPr>
              <a:t>Editable text + original visual reference</a:t>
            </a:r>
            <a:endParaRPr sz="2100"/>
          </a:p>
        </p:txBody>
      </p:sp>
      <p:pic>
        <p:nvPicPr>
          <p:cNvPr id="496" name="Google Shape;496;g3f75f8f4726_1_18"/>
          <p:cNvPicPr preferRelativeResize="0"/>
          <p:nvPr/>
        </p:nvPicPr>
        <p:blipFill>
          <a:blip r:embed="rId5">
            <a:alphaModFix/>
          </a:blip>
          <a:stretch>
            <a:fillRect/>
          </a:stretch>
        </p:blipFill>
        <p:spPr>
          <a:xfrm>
            <a:off x="4940981" y="1851675"/>
            <a:ext cx="5486400" cy="5591689"/>
          </a:xfrm>
          <a:prstGeom prst="rect">
            <a:avLst/>
          </a:prstGeom>
          <a:noFill/>
          <a:ln>
            <a:noFill/>
          </a:ln>
        </p:spPr>
      </p:pic>
      <p:pic>
        <p:nvPicPr>
          <p:cNvPr id="497" name="Google Shape;497;g3f75f8f4726_1_18"/>
          <p:cNvPicPr preferRelativeResize="0"/>
          <p:nvPr/>
        </p:nvPicPr>
        <p:blipFill>
          <a:blip r:embed="rId6">
            <a:alphaModFix/>
          </a:blip>
          <a:stretch>
            <a:fillRect/>
          </a:stretch>
        </p:blipFill>
        <p:spPr>
          <a:xfrm>
            <a:off x="10931166" y="1940663"/>
            <a:ext cx="6089181" cy="577471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grpSp>
        <p:nvGrpSpPr>
          <p:cNvPr id="503" name="Google Shape;503;p30"/>
          <p:cNvGrpSpPr/>
          <p:nvPr/>
        </p:nvGrpSpPr>
        <p:grpSpPr>
          <a:xfrm>
            <a:off x="0" y="-216991"/>
            <a:ext cx="501338" cy="10503991"/>
            <a:chOff x="0" y="-57150"/>
            <a:chExt cx="132040" cy="2766483"/>
          </a:xfrm>
        </p:grpSpPr>
        <p:sp>
          <p:nvSpPr>
            <p:cNvPr id="504" name="Google Shape;504;p30"/>
            <p:cNvSpPr/>
            <p:nvPr/>
          </p:nvSpPr>
          <p:spPr>
            <a:xfrm>
              <a:off x="0" y="0"/>
              <a:ext cx="132040" cy="2709333"/>
            </a:xfrm>
            <a:custGeom>
              <a:rect b="b" l="l" r="r" t="t"/>
              <a:pathLst>
                <a:path extrusionOk="0" h="2709333" w="132040">
                  <a:moveTo>
                    <a:pt x="0" y="0"/>
                  </a:moveTo>
                  <a:lnTo>
                    <a:pt x="132040" y="0"/>
                  </a:lnTo>
                  <a:lnTo>
                    <a:pt x="132040" y="2709333"/>
                  </a:lnTo>
                  <a:lnTo>
                    <a:pt x="0" y="2709333"/>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05" name="Google Shape;505;p30"/>
            <p:cNvSpPr txBox="1"/>
            <p:nvPr/>
          </p:nvSpPr>
          <p:spPr>
            <a:xfrm>
              <a:off x="0" y="-57150"/>
              <a:ext cx="132040" cy="276648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506" name="Google Shape;506;p30"/>
          <p:cNvSpPr/>
          <p:nvPr/>
        </p:nvSpPr>
        <p:spPr>
          <a:xfrm>
            <a:off x="10271102" y="9394779"/>
            <a:ext cx="3129993" cy="892222"/>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07" name="Google Shape;507;p30"/>
          <p:cNvSpPr/>
          <p:nvPr/>
        </p:nvSpPr>
        <p:spPr>
          <a:xfrm>
            <a:off x="2147479" y="0"/>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08" name="Google Shape;508;p30"/>
          <p:cNvSpPr/>
          <p:nvPr/>
        </p:nvSpPr>
        <p:spPr>
          <a:xfrm rot="5400000">
            <a:off x="15677843" y="-824253"/>
            <a:ext cx="1785904" cy="3434410"/>
          </a:xfrm>
          <a:custGeom>
            <a:rect b="b" l="l" r="r" t="t"/>
            <a:pathLst>
              <a:path extrusionOk="0" h="4114800" w="2007680">
                <a:moveTo>
                  <a:pt x="2007680" y="4114800"/>
                </a:moveTo>
                <a:lnTo>
                  <a:pt x="0" y="4114800"/>
                </a:lnTo>
                <a:lnTo>
                  <a:pt x="0" y="0"/>
                </a:lnTo>
                <a:lnTo>
                  <a:pt x="2007680" y="0"/>
                </a:lnTo>
                <a:lnTo>
                  <a:pt x="2007680" y="411480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509" name="Google Shape;509;p30"/>
          <p:cNvGrpSpPr/>
          <p:nvPr/>
        </p:nvGrpSpPr>
        <p:grpSpPr>
          <a:xfrm>
            <a:off x="9686661" y="2370474"/>
            <a:ext cx="6617311" cy="5387838"/>
            <a:chOff x="0" y="-57150"/>
            <a:chExt cx="1742831" cy="1419019"/>
          </a:xfrm>
        </p:grpSpPr>
        <p:sp>
          <p:nvSpPr>
            <p:cNvPr id="510" name="Google Shape;510;p30"/>
            <p:cNvSpPr/>
            <p:nvPr/>
          </p:nvSpPr>
          <p:spPr>
            <a:xfrm>
              <a:off x="0" y="0"/>
              <a:ext cx="1742831" cy="1361869"/>
            </a:xfrm>
            <a:custGeom>
              <a:rect b="b" l="l" r="r" t="t"/>
              <a:pathLst>
                <a:path extrusionOk="0" h="1361869" w="1742831">
                  <a:moveTo>
                    <a:pt x="0" y="0"/>
                  </a:moveTo>
                  <a:lnTo>
                    <a:pt x="1742831" y="0"/>
                  </a:lnTo>
                  <a:lnTo>
                    <a:pt x="1742831" y="1361869"/>
                  </a:lnTo>
                  <a:lnTo>
                    <a:pt x="0" y="1361869"/>
                  </a:lnTo>
                  <a:close/>
                </a:path>
              </a:pathLst>
            </a:custGeom>
            <a:solidFill>
              <a:srgbClr val="000000">
                <a:alpha val="34902"/>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11" name="Google Shape;511;p30"/>
            <p:cNvSpPr txBox="1"/>
            <p:nvPr/>
          </p:nvSpPr>
          <p:spPr>
            <a:xfrm>
              <a:off x="0" y="-57150"/>
              <a:ext cx="1742831" cy="1419019"/>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512" name="Google Shape;512;p30"/>
          <p:cNvGrpSpPr/>
          <p:nvPr/>
        </p:nvGrpSpPr>
        <p:grpSpPr>
          <a:xfrm>
            <a:off x="9144000" y="2002982"/>
            <a:ext cx="6895741" cy="5441899"/>
            <a:chOff x="0" y="-57150"/>
            <a:chExt cx="1816162" cy="1433257"/>
          </a:xfrm>
        </p:grpSpPr>
        <p:sp>
          <p:nvSpPr>
            <p:cNvPr id="513" name="Google Shape;513;p30"/>
            <p:cNvSpPr/>
            <p:nvPr/>
          </p:nvSpPr>
          <p:spPr>
            <a:xfrm>
              <a:off x="0" y="0"/>
              <a:ext cx="1816162" cy="1376107"/>
            </a:xfrm>
            <a:custGeom>
              <a:rect b="b" l="l" r="r" t="t"/>
              <a:pathLst>
                <a:path extrusionOk="0" h="1376107" w="1816162">
                  <a:moveTo>
                    <a:pt x="0" y="0"/>
                  </a:moveTo>
                  <a:lnTo>
                    <a:pt x="1816162" y="0"/>
                  </a:lnTo>
                  <a:lnTo>
                    <a:pt x="1816162" y="1376107"/>
                  </a:lnTo>
                  <a:lnTo>
                    <a:pt x="0" y="1376107"/>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14" name="Google Shape;514;p30"/>
            <p:cNvSpPr txBox="1"/>
            <p:nvPr/>
          </p:nvSpPr>
          <p:spPr>
            <a:xfrm>
              <a:off x="0" y="-57150"/>
              <a:ext cx="1816162" cy="1433257"/>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515" name="Google Shape;515;p30"/>
          <p:cNvSpPr txBox="1"/>
          <p:nvPr>
            <p:ph idx="4294967295" type="title"/>
          </p:nvPr>
        </p:nvSpPr>
        <p:spPr>
          <a:xfrm>
            <a:off x="9179984" y="4612356"/>
            <a:ext cx="6895741" cy="845296"/>
          </a:xfrm>
          <a:prstGeom prst="rect">
            <a:avLst/>
          </a:prstGeom>
          <a:noFill/>
          <a:ln>
            <a:noFill/>
          </a:ln>
        </p:spPr>
        <p:txBody>
          <a:bodyPr anchorCtr="0" anchor="t" bIns="0" lIns="0" spcFirstLastPara="1" rIns="0" wrap="square" tIns="0">
            <a:spAutoFit/>
          </a:bodyPr>
          <a:lstStyle/>
          <a:p>
            <a:pPr indent="0" lvl="0" marL="0" marR="0" rtl="0" algn="ctr">
              <a:lnSpc>
                <a:spcPct val="116345"/>
              </a:lnSpc>
              <a:spcBef>
                <a:spcPts val="0"/>
              </a:spcBef>
              <a:spcAft>
                <a:spcPts val="0"/>
              </a:spcAft>
              <a:buClr>
                <a:schemeClr val="lt1"/>
              </a:buClr>
              <a:buSzPts val="5500"/>
              <a:buFont typeface="Poppins"/>
              <a:buNone/>
            </a:pPr>
            <a:r>
              <a:rPr b="1" i="0" lang="en-US" sz="5500" u="none" cap="none" strike="noStrike">
                <a:solidFill>
                  <a:schemeClr val="lt1"/>
                </a:solidFill>
                <a:latin typeface="Poppins"/>
                <a:ea typeface="Poppins"/>
                <a:cs typeface="Poppins"/>
                <a:sym typeface="Poppins"/>
              </a:rPr>
              <a:t>Announcements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grpSp>
        <p:nvGrpSpPr>
          <p:cNvPr id="521" name="Google Shape;521;p31"/>
          <p:cNvGrpSpPr/>
          <p:nvPr/>
        </p:nvGrpSpPr>
        <p:grpSpPr>
          <a:xfrm>
            <a:off x="0" y="-22473"/>
            <a:ext cx="9073739" cy="10309473"/>
            <a:chOff x="0" y="-57150"/>
            <a:chExt cx="2389791" cy="2766483"/>
          </a:xfrm>
        </p:grpSpPr>
        <p:sp>
          <p:nvSpPr>
            <p:cNvPr id="522" name="Google Shape;522;p31"/>
            <p:cNvSpPr/>
            <p:nvPr/>
          </p:nvSpPr>
          <p:spPr>
            <a:xfrm>
              <a:off x="0" y="0"/>
              <a:ext cx="2389791" cy="2709333"/>
            </a:xfrm>
            <a:custGeom>
              <a:rect b="b" l="l" r="r" t="t"/>
              <a:pathLst>
                <a:path extrusionOk="0" h="2709333" w="2389791">
                  <a:moveTo>
                    <a:pt x="0" y="0"/>
                  </a:moveTo>
                  <a:lnTo>
                    <a:pt x="2389791" y="0"/>
                  </a:lnTo>
                  <a:lnTo>
                    <a:pt x="2389791" y="2709333"/>
                  </a:lnTo>
                  <a:lnTo>
                    <a:pt x="0" y="2709333"/>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23" name="Google Shape;523;p31"/>
            <p:cNvSpPr txBox="1"/>
            <p:nvPr/>
          </p:nvSpPr>
          <p:spPr>
            <a:xfrm>
              <a:off x="0" y="-57150"/>
              <a:ext cx="2389791" cy="2766483"/>
            </a:xfrm>
            <a:prstGeom prst="rect">
              <a:avLst/>
            </a:prstGeom>
            <a:solidFill>
              <a:schemeClr val="accent5"/>
            </a:solid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524" name="Google Shape;524;p31"/>
          <p:cNvGrpSpPr/>
          <p:nvPr/>
        </p:nvGrpSpPr>
        <p:grpSpPr>
          <a:xfrm>
            <a:off x="12420163" y="9047443"/>
            <a:ext cx="5867837" cy="1239557"/>
            <a:chOff x="0" y="-57150"/>
            <a:chExt cx="1684909" cy="326468"/>
          </a:xfrm>
        </p:grpSpPr>
        <p:sp>
          <p:nvSpPr>
            <p:cNvPr id="525" name="Google Shape;525;p31"/>
            <p:cNvSpPr/>
            <p:nvPr/>
          </p:nvSpPr>
          <p:spPr>
            <a:xfrm>
              <a:off x="0" y="0"/>
              <a:ext cx="1684909" cy="269318"/>
            </a:xfrm>
            <a:custGeom>
              <a:rect b="b" l="l" r="r" t="t"/>
              <a:pathLst>
                <a:path extrusionOk="0" h="269318" w="1684909">
                  <a:moveTo>
                    <a:pt x="0" y="0"/>
                  </a:moveTo>
                  <a:lnTo>
                    <a:pt x="1684909" y="0"/>
                  </a:lnTo>
                  <a:lnTo>
                    <a:pt x="1684909" y="269318"/>
                  </a:lnTo>
                  <a:lnTo>
                    <a:pt x="0" y="269318"/>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26" name="Google Shape;526;p31"/>
            <p:cNvSpPr txBox="1"/>
            <p:nvPr/>
          </p:nvSpPr>
          <p:spPr>
            <a:xfrm>
              <a:off x="0" y="-57150"/>
              <a:ext cx="1684909" cy="326468"/>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527" name="Google Shape;527;p31"/>
          <p:cNvSpPr/>
          <p:nvPr/>
        </p:nvSpPr>
        <p:spPr>
          <a:xfrm>
            <a:off x="17252555" y="5547828"/>
            <a:ext cx="1035445" cy="2865247"/>
          </a:xfrm>
          <a:custGeom>
            <a:rect b="b" l="l" r="r" t="t"/>
            <a:pathLst>
              <a:path extrusionOk="0" h="2865247" w="3129993">
                <a:moveTo>
                  <a:pt x="0" y="0"/>
                </a:moveTo>
                <a:lnTo>
                  <a:pt x="3129993" y="0"/>
                </a:lnTo>
                <a:lnTo>
                  <a:pt x="3129993" y="2865248"/>
                </a:lnTo>
                <a:lnTo>
                  <a:pt x="0" y="28652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28" name="Google Shape;528;p31"/>
          <p:cNvSpPr/>
          <p:nvPr/>
        </p:nvSpPr>
        <p:spPr>
          <a:xfrm>
            <a:off x="6030701" y="-22473"/>
            <a:ext cx="3043038" cy="1028700"/>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29" name="Google Shape;529;p31"/>
          <p:cNvSpPr/>
          <p:nvPr/>
        </p:nvSpPr>
        <p:spPr>
          <a:xfrm flipH="1" rot="-5400000">
            <a:off x="978296" y="-978297"/>
            <a:ext cx="1712405" cy="3668998"/>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30" name="Google Shape;530;p31"/>
          <p:cNvSpPr txBox="1"/>
          <p:nvPr>
            <p:ph idx="4294967295" type="title"/>
          </p:nvPr>
        </p:nvSpPr>
        <p:spPr>
          <a:xfrm>
            <a:off x="457200" y="-1143000"/>
            <a:ext cx="8229600" cy="1143000"/>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dk1"/>
              </a:buClr>
              <a:buSzPts val="4400"/>
              <a:buFont typeface="Quattrocento Sans"/>
              <a:buNone/>
            </a:pPr>
            <a:r>
              <a:rPr lang="en-US"/>
              <a:t>Complete Training</a:t>
            </a:r>
            <a:endParaRPr/>
          </a:p>
        </p:txBody>
      </p:sp>
      <p:sp>
        <p:nvSpPr>
          <p:cNvPr id="531" name="Google Shape;531;p31"/>
          <p:cNvSpPr txBox="1"/>
          <p:nvPr/>
        </p:nvSpPr>
        <p:spPr>
          <a:xfrm>
            <a:off x="9699699" y="491877"/>
            <a:ext cx="7552856" cy="82484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u="sng">
                <a:solidFill>
                  <a:schemeClr val="accent1"/>
                </a:solidFill>
                <a:latin typeface="Calibri"/>
                <a:ea typeface="Calibri"/>
                <a:cs typeface="Calibri"/>
                <a:sym typeface="Calibri"/>
              </a:rPr>
              <a:t>GO Team Members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b="1" lang="en-US" sz="3600">
                <a:solidFill>
                  <a:schemeClr val="dk1"/>
                </a:solidFill>
                <a:latin typeface="Calibri"/>
                <a:ea typeface="Calibri"/>
                <a:cs typeface="Calibri"/>
                <a:sym typeface="Calibri"/>
              </a:rPr>
              <a:t>Remember to complete your training.</a:t>
            </a:r>
            <a:endParaRPr/>
          </a:p>
          <a:p>
            <a:pPr indent="0" lvl="0" marL="0" marR="0" rtl="0" algn="l">
              <a:spcBef>
                <a:spcPts val="0"/>
              </a:spcBef>
              <a:spcAft>
                <a:spcPts val="0"/>
              </a:spcAft>
              <a:buNone/>
            </a:pPr>
            <a:r>
              <a:t/>
            </a:r>
            <a:endParaRPr sz="3600">
              <a:solidFill>
                <a:schemeClr val="dk1"/>
              </a:solidFill>
              <a:latin typeface="Calibri"/>
              <a:ea typeface="Calibri"/>
              <a:cs typeface="Calibri"/>
              <a:sym typeface="Calibri"/>
            </a:endParaRPr>
          </a:p>
          <a:p>
            <a:pPr indent="0" lvl="0" marL="0" marR="0" rtl="0" algn="l">
              <a:spcBef>
                <a:spcPts val="0"/>
              </a:spcBef>
              <a:spcAft>
                <a:spcPts val="0"/>
              </a:spcAft>
              <a:buNone/>
            </a:pPr>
            <a:r>
              <a:rPr lang="en-US" sz="3600">
                <a:solidFill>
                  <a:schemeClr val="dk1"/>
                </a:solidFill>
                <a:latin typeface="Calibri"/>
                <a:ea typeface="Calibri"/>
                <a:cs typeface="Calibri"/>
                <a:sym typeface="Calibri"/>
              </a:rPr>
              <a:t>As outlined in Section 2.14 of the GO Team Handbook, GO Team members are </a:t>
            </a:r>
            <a:r>
              <a:rPr b="1" lang="en-US" sz="3600">
                <a:solidFill>
                  <a:schemeClr val="accent1"/>
                </a:solidFill>
                <a:latin typeface="Calibri"/>
                <a:ea typeface="Calibri"/>
                <a:cs typeface="Calibri"/>
                <a:sym typeface="Calibri"/>
              </a:rPr>
              <a:t>required to complete</a:t>
            </a:r>
            <a:r>
              <a:rPr lang="en-US" sz="3600">
                <a:solidFill>
                  <a:schemeClr val="dk1"/>
                </a:solidFill>
                <a:latin typeface="Calibri"/>
                <a:ea typeface="Calibri"/>
                <a:cs typeface="Calibri"/>
                <a:sym typeface="Calibri"/>
              </a:rPr>
              <a:t> orientation within </a:t>
            </a:r>
            <a:r>
              <a:rPr b="1" lang="en-US" sz="3600">
                <a:solidFill>
                  <a:schemeClr val="accent1"/>
                </a:solidFill>
                <a:latin typeface="Calibri"/>
                <a:ea typeface="Calibri"/>
                <a:cs typeface="Calibri"/>
                <a:sym typeface="Calibri"/>
              </a:rPr>
              <a:t>one year</a:t>
            </a:r>
            <a:r>
              <a:rPr lang="en-US" sz="3600">
                <a:solidFill>
                  <a:schemeClr val="dk1"/>
                </a:solidFill>
                <a:latin typeface="Calibri"/>
                <a:ea typeface="Calibri"/>
                <a:cs typeface="Calibri"/>
                <a:sym typeface="Calibri"/>
              </a:rPr>
              <a:t> of joining the team and must be renewed every four years.</a:t>
            </a:r>
            <a:endParaRPr/>
          </a:p>
          <a:p>
            <a:pPr indent="0" lvl="0" marL="0" marR="0" rtl="0" algn="l">
              <a:spcBef>
                <a:spcPts val="1200"/>
              </a:spcBef>
              <a:spcAft>
                <a:spcPts val="0"/>
              </a:spcAft>
              <a:buNone/>
            </a:pPr>
            <a:r>
              <a:rPr lang="en-US" sz="3600">
                <a:solidFill>
                  <a:schemeClr val="dk1"/>
                </a:solidFill>
                <a:latin typeface="Calibri"/>
                <a:ea typeface="Calibri"/>
                <a:cs typeface="Calibri"/>
                <a:sym typeface="Calibri"/>
              </a:rPr>
              <a:t>Failure to complete this training will result in removal from the GO Team</a:t>
            </a:r>
            <a:endParaRPr/>
          </a:p>
          <a:p>
            <a:pPr indent="0" lvl="0" marL="0" marR="0" rtl="0" algn="l">
              <a:spcBef>
                <a:spcPts val="1200"/>
              </a:spcBef>
              <a:spcAft>
                <a:spcPts val="0"/>
              </a:spcAft>
              <a:buNone/>
            </a:pPr>
            <a:r>
              <a:t/>
            </a:r>
            <a:endParaRPr sz="3600">
              <a:solidFill>
                <a:schemeClr val="dk1"/>
              </a:solidFill>
              <a:latin typeface="Calibri"/>
              <a:ea typeface="Calibri"/>
              <a:cs typeface="Calibri"/>
              <a:sym typeface="Calibri"/>
            </a:endParaRPr>
          </a:p>
          <a:p>
            <a:pPr indent="0" lvl="0" marL="0" marR="0" rtl="0" algn="l">
              <a:spcBef>
                <a:spcPts val="0"/>
              </a:spcBef>
              <a:spcAft>
                <a:spcPts val="0"/>
              </a:spcAft>
              <a:buNone/>
            </a:pPr>
            <a:r>
              <a:rPr lang="en-US" sz="3600">
                <a:solidFill>
                  <a:schemeClr val="dk1"/>
                </a:solidFill>
                <a:latin typeface="Calibri"/>
                <a:ea typeface="Calibri"/>
                <a:cs typeface="Calibri"/>
                <a:sym typeface="Calibri"/>
              </a:rPr>
              <a:t>Contact the GO Team Office if you have any questions.</a:t>
            </a:r>
            <a:endParaRPr/>
          </a:p>
        </p:txBody>
      </p:sp>
      <p:sp>
        <p:nvSpPr>
          <p:cNvPr id="532" name="Google Shape;532;p31"/>
          <p:cNvSpPr/>
          <p:nvPr/>
        </p:nvSpPr>
        <p:spPr>
          <a:xfrm>
            <a:off x="2712600" y="2627300"/>
            <a:ext cx="3648545" cy="2920520"/>
          </a:xfrm>
          <a:custGeom>
            <a:rect b="b" l="l" r="r" t="t"/>
            <a:pathLst>
              <a:path extrusionOk="0" h="6791907" w="7484195">
                <a:moveTo>
                  <a:pt x="0" y="0"/>
                </a:moveTo>
                <a:lnTo>
                  <a:pt x="7484195" y="0"/>
                </a:lnTo>
                <a:lnTo>
                  <a:pt x="7484195" y="6791907"/>
                </a:lnTo>
                <a:lnTo>
                  <a:pt x="0" y="679190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descr="A screenshot of a child looking out a window&#10;&#10;Description automatically generated" id="533" name="Google Shape;533;p31"/>
          <p:cNvPicPr preferRelativeResize="0"/>
          <p:nvPr/>
        </p:nvPicPr>
        <p:blipFill rotWithShape="1">
          <a:blip r:embed="rId4">
            <a:alphaModFix/>
          </a:blip>
          <a:srcRect b="0" l="0" r="0" t="0"/>
          <a:stretch/>
        </p:blipFill>
        <p:spPr>
          <a:xfrm>
            <a:off x="3262128" y="3042453"/>
            <a:ext cx="2122077" cy="13260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32"/>
          <p:cNvSpPr/>
          <p:nvPr/>
        </p:nvSpPr>
        <p:spPr>
          <a:xfrm>
            <a:off x="15153394" y="0"/>
            <a:ext cx="1901715" cy="1473024"/>
          </a:xfrm>
          <a:custGeom>
            <a:rect b="b" l="l" r="r" t="t"/>
            <a:pathLst>
              <a:path extrusionOk="0" h="1740861" w="1901715">
                <a:moveTo>
                  <a:pt x="0" y="0"/>
                </a:moveTo>
                <a:lnTo>
                  <a:pt x="1901715" y="0"/>
                </a:lnTo>
                <a:lnTo>
                  <a:pt x="1901715"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40" name="Google Shape;540;p32"/>
          <p:cNvSpPr/>
          <p:nvPr/>
        </p:nvSpPr>
        <p:spPr>
          <a:xfrm>
            <a:off x="326817" y="0"/>
            <a:ext cx="2007680" cy="4114800"/>
          </a:xfrm>
          <a:custGeom>
            <a:rect b="b" l="l" r="r" t="t"/>
            <a:pathLst>
              <a:path extrusionOk="0" h="4114800" w="2007680">
                <a:moveTo>
                  <a:pt x="0" y="0"/>
                </a:moveTo>
                <a:lnTo>
                  <a:pt x="2007679" y="0"/>
                </a:lnTo>
                <a:lnTo>
                  <a:pt x="2007679" y="4114800"/>
                </a:lnTo>
                <a:lnTo>
                  <a:pt x="0" y="4114800"/>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41" name="Google Shape;541;p32"/>
          <p:cNvSpPr/>
          <p:nvPr/>
        </p:nvSpPr>
        <p:spPr>
          <a:xfrm flipH="1" rot="5400000">
            <a:off x="15226760" y="6686266"/>
            <a:ext cx="2007680" cy="4114800"/>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42" name="Google Shape;542;p32"/>
          <p:cNvSpPr/>
          <p:nvPr/>
        </p:nvSpPr>
        <p:spPr>
          <a:xfrm>
            <a:off x="432782" y="9258301"/>
            <a:ext cx="1901715" cy="1028700"/>
          </a:xfrm>
          <a:custGeom>
            <a:rect b="b" l="l" r="r" t="t"/>
            <a:pathLst>
              <a:path extrusionOk="0" h="1740861" w="1901715">
                <a:moveTo>
                  <a:pt x="0" y="0"/>
                </a:moveTo>
                <a:lnTo>
                  <a:pt x="1901714" y="0"/>
                </a:lnTo>
                <a:lnTo>
                  <a:pt x="1901714"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543" name="Google Shape;543;p32"/>
          <p:cNvSpPr txBox="1"/>
          <p:nvPr>
            <p:ph idx="4294967295" type="title"/>
          </p:nvPr>
        </p:nvSpPr>
        <p:spPr>
          <a:xfrm>
            <a:off x="2805831" y="4003040"/>
            <a:ext cx="12676338" cy="125221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D1D1B"/>
              </a:buClr>
              <a:buSzPts val="8799"/>
              <a:buFont typeface="Poppins"/>
              <a:buNone/>
            </a:pPr>
            <a:r>
              <a:rPr b="1" i="0" lang="en-US" sz="8799" u="none" cap="none" strike="noStrike">
                <a:solidFill>
                  <a:srgbClr val="1D1D1B"/>
                </a:solidFill>
                <a:latin typeface="Poppins"/>
                <a:ea typeface="Poppins"/>
                <a:cs typeface="Poppins"/>
                <a:sym typeface="Poppins"/>
              </a:rPr>
              <a:t>THANK YOU</a:t>
            </a:r>
            <a:endParaRPr/>
          </a:p>
        </p:txBody>
      </p:sp>
      <p:sp>
        <p:nvSpPr>
          <p:cNvPr id="544" name="Google Shape;544;p32"/>
          <p:cNvSpPr txBox="1"/>
          <p:nvPr/>
        </p:nvSpPr>
        <p:spPr>
          <a:xfrm>
            <a:off x="4419600" y="5728101"/>
            <a:ext cx="944880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4400">
                <a:solidFill>
                  <a:schemeClr val="accent4"/>
                </a:solidFill>
                <a:latin typeface="Calibri"/>
                <a:ea typeface="Calibri"/>
                <a:cs typeface="Calibri"/>
                <a:sym typeface="Calibri"/>
              </a:rPr>
              <a:t>We’re looking forward to a great year!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
          <p:cNvSpPr/>
          <p:nvPr/>
        </p:nvSpPr>
        <p:spPr>
          <a:xfrm>
            <a:off x="15153394" y="0"/>
            <a:ext cx="1901715" cy="1473024"/>
          </a:xfrm>
          <a:custGeom>
            <a:rect b="b" l="l" r="r" t="t"/>
            <a:pathLst>
              <a:path extrusionOk="0" h="1740861" w="1901715">
                <a:moveTo>
                  <a:pt x="0" y="0"/>
                </a:moveTo>
                <a:lnTo>
                  <a:pt x="1901715" y="0"/>
                </a:lnTo>
                <a:lnTo>
                  <a:pt x="1901715"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08" name="Google Shape;108;p2"/>
          <p:cNvSpPr/>
          <p:nvPr/>
        </p:nvSpPr>
        <p:spPr>
          <a:xfrm>
            <a:off x="326817" y="0"/>
            <a:ext cx="2007680" cy="4114800"/>
          </a:xfrm>
          <a:custGeom>
            <a:rect b="b" l="l" r="r" t="t"/>
            <a:pathLst>
              <a:path extrusionOk="0" h="4114800" w="2007680">
                <a:moveTo>
                  <a:pt x="0" y="0"/>
                </a:moveTo>
                <a:lnTo>
                  <a:pt x="2007679" y="0"/>
                </a:lnTo>
                <a:lnTo>
                  <a:pt x="2007679" y="4114800"/>
                </a:lnTo>
                <a:lnTo>
                  <a:pt x="0" y="4114800"/>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09" name="Google Shape;109;p2"/>
          <p:cNvSpPr/>
          <p:nvPr/>
        </p:nvSpPr>
        <p:spPr>
          <a:xfrm flipH="1" rot="5400000">
            <a:off x="15226760" y="6686266"/>
            <a:ext cx="2007680" cy="4114800"/>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10" name="Google Shape;110;p2"/>
          <p:cNvSpPr/>
          <p:nvPr/>
        </p:nvSpPr>
        <p:spPr>
          <a:xfrm>
            <a:off x="432782" y="9258301"/>
            <a:ext cx="1901715" cy="1028700"/>
          </a:xfrm>
          <a:custGeom>
            <a:rect b="b" l="l" r="r" t="t"/>
            <a:pathLst>
              <a:path extrusionOk="0" h="1740861" w="1901715">
                <a:moveTo>
                  <a:pt x="0" y="0"/>
                </a:moveTo>
                <a:lnTo>
                  <a:pt x="1901714" y="0"/>
                </a:lnTo>
                <a:lnTo>
                  <a:pt x="1901714"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11" name="Google Shape;111;p2"/>
          <p:cNvSpPr txBox="1"/>
          <p:nvPr>
            <p:ph idx="4294967295" type="title"/>
          </p:nvPr>
        </p:nvSpPr>
        <p:spPr>
          <a:xfrm>
            <a:off x="11972053" y="1866900"/>
            <a:ext cx="6248400" cy="1088893"/>
          </a:xfrm>
          <a:prstGeom prst="rect">
            <a:avLst/>
          </a:prstGeom>
          <a:gradFill>
            <a:gsLst>
              <a:gs pos="0">
                <a:srgbClr val="FFEB88"/>
              </a:gs>
              <a:gs pos="50000">
                <a:srgbClr val="FFF1B6"/>
              </a:gs>
              <a:gs pos="100000">
                <a:srgbClr val="FFF8DB"/>
              </a:gs>
            </a:gsLst>
            <a:lin ang="16200000" scaled="0"/>
          </a:gra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D1D1B"/>
              </a:buClr>
              <a:buSzPts val="6399"/>
              <a:buFont typeface="Poppins"/>
              <a:buNone/>
            </a:pPr>
            <a:r>
              <a:rPr b="1" i="0" lang="en-US" sz="6399" u="none" cap="none" strike="noStrike">
                <a:solidFill>
                  <a:srgbClr val="1D1D1B"/>
                </a:solidFill>
                <a:latin typeface="Poppins"/>
                <a:ea typeface="Poppins"/>
                <a:cs typeface="Poppins"/>
                <a:sym typeface="Poppins"/>
              </a:rPr>
              <a:t>Agenda</a:t>
            </a:r>
            <a:endParaRPr/>
          </a:p>
        </p:txBody>
      </p:sp>
      <p:sp>
        <p:nvSpPr>
          <p:cNvPr id="112" name="Google Shape;112;p2"/>
          <p:cNvSpPr txBox="1"/>
          <p:nvPr/>
        </p:nvSpPr>
        <p:spPr>
          <a:xfrm>
            <a:off x="3036050" y="436025"/>
            <a:ext cx="8655900" cy="83058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Call to Order</a:t>
            </a:r>
            <a:endParaRPr sz="2000">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Roll Call; Establish Quorum </a:t>
            </a:r>
            <a:endParaRPr sz="2000">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Action Items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Approval of Agenda </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Fill Vacant Positions </a:t>
            </a:r>
            <a:r>
              <a:rPr b="0" i="1" lang="en-US" sz="2000" u="none" cap="none" strike="noStrike">
                <a:solidFill>
                  <a:srgbClr val="0083A9"/>
                </a:solidFill>
                <a:latin typeface="Calibri"/>
                <a:ea typeface="Calibri"/>
                <a:cs typeface="Calibri"/>
                <a:sym typeface="Calibri"/>
              </a:rPr>
              <a:t>(</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Fill Open Community Member Seat</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1" lang="en-US" sz="2000" u="none" cap="none" strike="noStrike">
                <a:solidFill>
                  <a:schemeClr val="dk1"/>
                </a:solidFill>
                <a:latin typeface="Calibri"/>
                <a:ea typeface="Calibri"/>
                <a:cs typeface="Calibri"/>
                <a:sym typeface="Calibri"/>
              </a:rPr>
              <a:t>For High Schools</a:t>
            </a:r>
            <a:r>
              <a:rPr b="0" i="0" lang="en-US" sz="2000" u="none" cap="none" strike="noStrike">
                <a:solidFill>
                  <a:schemeClr val="dk1"/>
                </a:solidFill>
                <a:latin typeface="Calibri"/>
                <a:ea typeface="Calibri"/>
                <a:cs typeface="Calibri"/>
                <a:sym typeface="Calibri"/>
              </a:rPr>
              <a:t>: Appoint Student Representatives</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Approval of Previous Minutes </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Election of Officers and Representatives</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Chair</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Vice-Chair</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Secretary</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Cluster Representative</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Set GO Team Meeting Calendar </a:t>
            </a:r>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Review and Approve Public Comment Protocol</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Review, Confirm/Update, and Adopt GO Team Meeting Norms </a:t>
            </a:r>
            <a:endParaRPr b="0" i="0" sz="2000" u="none" cap="none" strike="noStrike">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Discussion Items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Stakeholder Engagement Exercise</a:t>
            </a:r>
            <a:endParaRPr b="0" i="0" sz="2000" u="none" cap="none" strike="noStrike">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Information Items</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Principal’s Update</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APS Personal Electronic Device Policy (PED)</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Our PED Implementation</a:t>
            </a:r>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Announcements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New GO Team Member Training and Orientation</a:t>
            </a:r>
            <a:endParaRPr b="0" i="0" sz="2000" u="none" cap="none" strike="noStrike">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Adjournment</a:t>
            </a:r>
            <a:endParaRPr sz="2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3"/>
          <p:cNvSpPr txBox="1"/>
          <p:nvPr>
            <p:ph idx="4294967295" type="title"/>
          </p:nvPr>
        </p:nvSpPr>
        <p:spPr>
          <a:xfrm>
            <a:off x="457200" y="-1143000"/>
            <a:ext cx="8229600" cy="1143000"/>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dk1"/>
              </a:buClr>
              <a:buSzPts val="4400"/>
              <a:buFont typeface="Quattrocento Sans"/>
              <a:buNone/>
            </a:pPr>
            <a:r>
              <a:rPr lang="en-US"/>
              <a:t>Meeting Opening:</a:t>
            </a:r>
            <a:endParaRPr/>
          </a:p>
        </p:txBody>
      </p:sp>
      <p:sp>
        <p:nvSpPr>
          <p:cNvPr id="119" name="Google Shape;119;p3"/>
          <p:cNvSpPr/>
          <p:nvPr/>
        </p:nvSpPr>
        <p:spPr>
          <a:xfrm flipH="1" rot="-5400000">
            <a:off x="978296" y="-978297"/>
            <a:ext cx="1712405" cy="3668998"/>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120" name="Google Shape;120;p3"/>
          <p:cNvGrpSpPr/>
          <p:nvPr/>
        </p:nvGrpSpPr>
        <p:grpSpPr>
          <a:xfrm>
            <a:off x="9144000" y="-199783"/>
            <a:ext cx="9144000" cy="10486784"/>
            <a:chOff x="0" y="-57150"/>
            <a:chExt cx="2408296" cy="2999856"/>
          </a:xfrm>
        </p:grpSpPr>
        <p:sp>
          <p:nvSpPr>
            <p:cNvPr id="121" name="Google Shape;121;p3"/>
            <p:cNvSpPr/>
            <p:nvPr/>
          </p:nvSpPr>
          <p:spPr>
            <a:xfrm>
              <a:off x="0" y="0"/>
              <a:ext cx="2408296" cy="2942706"/>
            </a:xfrm>
            <a:custGeom>
              <a:rect b="b" l="l" r="r" t="t"/>
              <a:pathLst>
                <a:path extrusionOk="0" h="2942706" w="2408296">
                  <a:moveTo>
                    <a:pt x="0" y="0"/>
                  </a:moveTo>
                  <a:lnTo>
                    <a:pt x="2408296" y="0"/>
                  </a:lnTo>
                  <a:lnTo>
                    <a:pt x="2408296" y="2942706"/>
                  </a:lnTo>
                  <a:lnTo>
                    <a:pt x="0" y="2942706"/>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22" name="Google Shape;122;p3"/>
            <p:cNvSpPr txBox="1"/>
            <p:nvPr/>
          </p:nvSpPr>
          <p:spPr>
            <a:xfrm>
              <a:off x="0" y="-57150"/>
              <a:ext cx="2408296" cy="2999856"/>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23" name="Google Shape;123;p3"/>
          <p:cNvSpPr/>
          <p:nvPr/>
        </p:nvSpPr>
        <p:spPr>
          <a:xfrm>
            <a:off x="7040350" y="0"/>
            <a:ext cx="3043038" cy="1028700"/>
          </a:xfrm>
          <a:custGeom>
            <a:rect b="b" l="l" r="r" t="t"/>
            <a:pathLst>
              <a:path extrusionOk="0" h="2785648" w="3043038">
                <a:moveTo>
                  <a:pt x="0" y="0"/>
                </a:moveTo>
                <a:lnTo>
                  <a:pt x="3043039" y="0"/>
                </a:lnTo>
                <a:lnTo>
                  <a:pt x="3043039"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24" name="Google Shape;124;p3"/>
          <p:cNvSpPr/>
          <p:nvPr/>
        </p:nvSpPr>
        <p:spPr>
          <a:xfrm>
            <a:off x="17252555" y="5547828"/>
            <a:ext cx="1035445" cy="2865247"/>
          </a:xfrm>
          <a:custGeom>
            <a:rect b="b" l="l" r="r" t="t"/>
            <a:pathLst>
              <a:path extrusionOk="0" h="2865247" w="3129993">
                <a:moveTo>
                  <a:pt x="0" y="0"/>
                </a:moveTo>
                <a:lnTo>
                  <a:pt x="3129993" y="0"/>
                </a:lnTo>
                <a:lnTo>
                  <a:pt x="3129993" y="2865248"/>
                </a:lnTo>
                <a:lnTo>
                  <a:pt x="0" y="28652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25" name="Google Shape;125;p3"/>
          <p:cNvSpPr txBox="1"/>
          <p:nvPr/>
        </p:nvSpPr>
        <p:spPr>
          <a:xfrm>
            <a:off x="865669" y="2168151"/>
            <a:ext cx="7696200" cy="4524315"/>
          </a:xfrm>
          <a:prstGeom prst="rect">
            <a:avLst/>
          </a:prstGeom>
          <a:noFill/>
          <a:ln>
            <a:noFill/>
          </a:ln>
        </p:spPr>
        <p:txBody>
          <a:bodyPr anchorCtr="0" anchor="t" bIns="45700" lIns="91425" spcFirstLastPara="1" rIns="91425" wrap="square" tIns="45700">
            <a:spAutoFit/>
          </a:bodyPr>
          <a:lstStyle/>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GO Team will appoint an interim secretary </a:t>
            </a:r>
            <a:r>
              <a:rPr b="1" lang="en-US" sz="3600">
                <a:solidFill>
                  <a:schemeClr val="dk1"/>
                </a:solidFill>
                <a:latin typeface="Quattrocento Sans"/>
                <a:ea typeface="Quattrocento Sans"/>
                <a:cs typeface="Quattrocento Sans"/>
                <a:sym typeface="Quattrocento Sans"/>
              </a:rPr>
              <a:t>for this meeting</a:t>
            </a:r>
            <a:r>
              <a:rPr lang="en-US" sz="3600">
                <a:solidFill>
                  <a:schemeClr val="dk1"/>
                </a:solidFill>
                <a:latin typeface="Quattrocento Sans"/>
                <a:ea typeface="Quattrocento Sans"/>
                <a:cs typeface="Quattrocento Sans"/>
                <a:sym typeface="Quattrocento Sans"/>
              </a:rPr>
              <a:t>. </a:t>
            </a:r>
            <a:endParaRPr/>
          </a:p>
          <a:p>
            <a:pPr indent="-342900" lvl="0" marL="571500" marR="0" rtl="0" algn="l">
              <a:spcBef>
                <a:spcPts val="0"/>
              </a:spcBef>
              <a:spcAft>
                <a:spcPts val="0"/>
              </a:spcAft>
              <a:buClr>
                <a:schemeClr val="dk1"/>
              </a:buClr>
              <a:buSzPts val="3600"/>
              <a:buFont typeface="Arial"/>
              <a:buNone/>
            </a:pPr>
            <a:r>
              <a:t/>
            </a:r>
            <a:endParaRPr sz="3600">
              <a:solidFill>
                <a:schemeClr val="dk1"/>
              </a:solidFill>
              <a:latin typeface="Quattrocento Sans"/>
              <a:ea typeface="Quattrocento Sans"/>
              <a:cs typeface="Quattrocento Sans"/>
              <a:sym typeface="Quattrocento Sans"/>
            </a:endParaRPr>
          </a:p>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Interim Secretary will call roll of current GO Team members.</a:t>
            </a:r>
            <a:endParaRPr/>
          </a:p>
          <a:p>
            <a:pPr indent="-342900" lvl="0" marL="571500" marR="0" rtl="0" algn="l">
              <a:spcBef>
                <a:spcPts val="0"/>
              </a:spcBef>
              <a:spcAft>
                <a:spcPts val="0"/>
              </a:spcAft>
              <a:buClr>
                <a:schemeClr val="dk1"/>
              </a:buClr>
              <a:buSzPts val="3600"/>
              <a:buFont typeface="Arial"/>
              <a:buNone/>
            </a:pPr>
            <a:r>
              <a:t/>
            </a:r>
            <a:endParaRPr sz="3600">
              <a:solidFill>
                <a:schemeClr val="dk1"/>
              </a:solidFill>
              <a:latin typeface="Quattrocento Sans"/>
              <a:ea typeface="Quattrocento Sans"/>
              <a:cs typeface="Quattrocento Sans"/>
              <a:sym typeface="Quattrocento Sans"/>
            </a:endParaRPr>
          </a:p>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Secretary will announce if the GO Team has a </a:t>
            </a:r>
            <a:r>
              <a:rPr b="1" lang="en-US" sz="3600">
                <a:solidFill>
                  <a:schemeClr val="dk1"/>
                </a:solidFill>
                <a:latin typeface="Quattrocento Sans"/>
                <a:ea typeface="Quattrocento Sans"/>
                <a:cs typeface="Quattrocento Sans"/>
                <a:sym typeface="Quattrocento Sans"/>
              </a:rPr>
              <a:t>quorum.  </a:t>
            </a:r>
            <a:endParaRPr sz="3600">
              <a:solidFill>
                <a:schemeClr val="dk1"/>
              </a:solidFill>
              <a:latin typeface="Quattrocento Sans"/>
              <a:ea typeface="Quattrocento Sans"/>
              <a:cs typeface="Quattrocento Sans"/>
              <a:sym typeface="Quattrocento Sans"/>
            </a:endParaRPr>
          </a:p>
        </p:txBody>
      </p:sp>
      <p:sp>
        <p:nvSpPr>
          <p:cNvPr id="126" name="Google Shape;126;p3"/>
          <p:cNvSpPr txBox="1"/>
          <p:nvPr/>
        </p:nvSpPr>
        <p:spPr>
          <a:xfrm>
            <a:off x="805109" y="6758269"/>
            <a:ext cx="7947948" cy="2112182"/>
          </a:xfrm>
          <a:prstGeom prst="rect">
            <a:avLst/>
          </a:prstGeom>
          <a:gradFill>
            <a:gsLst>
              <a:gs pos="0">
                <a:srgbClr val="FFEB88"/>
              </a:gs>
              <a:gs pos="50000">
                <a:srgbClr val="FFF1B6"/>
              </a:gs>
              <a:gs pos="100000">
                <a:srgbClr val="FFF8DB"/>
              </a:gs>
            </a:gsLst>
            <a:lin ang="16200000" scaled="0"/>
          </a:gra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US" sz="3600">
                <a:solidFill>
                  <a:srgbClr val="1D1D1B"/>
                </a:solidFill>
                <a:latin typeface="Poppins"/>
                <a:ea typeface="Poppins"/>
                <a:cs typeface="Poppins"/>
                <a:sym typeface="Poppins"/>
              </a:rPr>
              <a:t>The meeting can only proceed if a majority of current members are present.</a:t>
            </a:r>
            <a:endParaRPr/>
          </a:p>
        </p:txBody>
      </p:sp>
      <p:grpSp>
        <p:nvGrpSpPr>
          <p:cNvPr id="127" name="Google Shape;127;p3"/>
          <p:cNvGrpSpPr/>
          <p:nvPr/>
        </p:nvGrpSpPr>
        <p:grpSpPr>
          <a:xfrm>
            <a:off x="10659804" y="862740"/>
            <a:ext cx="6066628" cy="7808841"/>
            <a:chOff x="0" y="-57150"/>
            <a:chExt cx="1597795" cy="1113650"/>
          </a:xfrm>
        </p:grpSpPr>
        <p:sp>
          <p:nvSpPr>
            <p:cNvPr id="128" name="Google Shape;128;p3"/>
            <p:cNvSpPr/>
            <p:nvPr/>
          </p:nvSpPr>
          <p:spPr>
            <a:xfrm>
              <a:off x="0" y="0"/>
              <a:ext cx="1597795" cy="1056500"/>
            </a:xfrm>
            <a:custGeom>
              <a:rect b="b" l="l" r="r" t="t"/>
              <a:pathLst>
                <a:path extrusionOk="0" h="1056500" w="1597795">
                  <a:moveTo>
                    <a:pt x="0" y="0"/>
                  </a:moveTo>
                  <a:lnTo>
                    <a:pt x="1597795" y="0"/>
                  </a:lnTo>
                  <a:lnTo>
                    <a:pt x="1597795" y="1056500"/>
                  </a:lnTo>
                  <a:lnTo>
                    <a:pt x="0" y="1056500"/>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29" name="Google Shape;129;p3"/>
            <p:cNvSpPr txBox="1"/>
            <p:nvPr/>
          </p:nvSpPr>
          <p:spPr>
            <a:xfrm>
              <a:off x="0" y="-57150"/>
              <a:ext cx="1597795" cy="11136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30" name="Google Shape;130;p3"/>
          <p:cNvSpPr txBox="1"/>
          <p:nvPr/>
        </p:nvSpPr>
        <p:spPr>
          <a:xfrm>
            <a:off x="10682686" y="1882299"/>
            <a:ext cx="6066628" cy="576972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lang="en-US" sz="6399">
                <a:solidFill>
                  <a:srgbClr val="1D1D1B"/>
                </a:solidFill>
                <a:latin typeface="Poppins"/>
                <a:ea typeface="Poppins"/>
                <a:cs typeface="Poppins"/>
                <a:sym typeface="Poppins"/>
              </a:rPr>
              <a:t>Interim Secretary</a:t>
            </a:r>
            <a:endParaRPr/>
          </a:p>
          <a:p>
            <a:pPr indent="0" lvl="0" marL="0" marR="0" rtl="0" algn="ctr">
              <a:lnSpc>
                <a:spcPct val="100000"/>
              </a:lnSpc>
              <a:spcBef>
                <a:spcPts val="0"/>
              </a:spcBef>
              <a:spcAft>
                <a:spcPts val="0"/>
              </a:spcAft>
              <a:buNone/>
            </a:pPr>
            <a:r>
              <a:t/>
            </a:r>
            <a:endParaRPr b="1" sz="6399">
              <a:solidFill>
                <a:srgbClr val="1D1D1B"/>
              </a:solidFill>
              <a:latin typeface="Poppins"/>
              <a:ea typeface="Poppins"/>
              <a:cs typeface="Poppins"/>
              <a:sym typeface="Poppins"/>
            </a:endParaRPr>
          </a:p>
          <a:p>
            <a:pPr indent="0" lvl="0" marL="0" marR="0" rtl="0" algn="ctr">
              <a:lnSpc>
                <a:spcPct val="100000"/>
              </a:lnSpc>
              <a:spcBef>
                <a:spcPts val="0"/>
              </a:spcBef>
              <a:spcAft>
                <a:spcPts val="0"/>
              </a:spcAft>
              <a:buNone/>
            </a:pPr>
            <a:r>
              <a:rPr b="1" lang="en-US" sz="6399">
                <a:solidFill>
                  <a:srgbClr val="1D1D1B"/>
                </a:solidFill>
                <a:latin typeface="Poppins"/>
                <a:ea typeface="Poppins"/>
                <a:cs typeface="Poppins"/>
                <a:sym typeface="Poppins"/>
              </a:rPr>
              <a:t>Call Roll</a:t>
            </a:r>
            <a:endParaRPr/>
          </a:p>
          <a:p>
            <a:pPr indent="0" lvl="0" marL="0" marR="0" rtl="0" algn="ctr">
              <a:lnSpc>
                <a:spcPct val="100000"/>
              </a:lnSpc>
              <a:spcBef>
                <a:spcPts val="0"/>
              </a:spcBef>
              <a:spcAft>
                <a:spcPts val="0"/>
              </a:spcAft>
              <a:buNone/>
            </a:pPr>
            <a:r>
              <a:t/>
            </a:r>
            <a:endParaRPr b="1" sz="6399">
              <a:solidFill>
                <a:srgbClr val="1D1D1B"/>
              </a:solidFill>
              <a:latin typeface="Poppins"/>
              <a:ea typeface="Poppins"/>
              <a:cs typeface="Poppins"/>
              <a:sym typeface="Poppins"/>
            </a:endParaRPr>
          </a:p>
          <a:p>
            <a:pPr indent="0" lvl="0" marL="0" marR="0" rtl="0" algn="ctr">
              <a:lnSpc>
                <a:spcPct val="100000"/>
              </a:lnSpc>
              <a:spcBef>
                <a:spcPts val="0"/>
              </a:spcBef>
              <a:spcAft>
                <a:spcPts val="0"/>
              </a:spcAft>
              <a:buNone/>
            </a:pPr>
            <a:r>
              <a:rPr b="1" lang="en-US" sz="6399">
                <a:solidFill>
                  <a:srgbClr val="1D1D1B"/>
                </a:solidFill>
                <a:latin typeface="Poppins"/>
                <a:ea typeface="Poppins"/>
                <a:cs typeface="Poppins"/>
                <a:sym typeface="Poppins"/>
              </a:rPr>
              <a:t>Establish Quorum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4"/>
          <p:cNvSpPr/>
          <p:nvPr/>
        </p:nvSpPr>
        <p:spPr>
          <a:xfrm>
            <a:off x="15153394" y="0"/>
            <a:ext cx="1901715" cy="1473024"/>
          </a:xfrm>
          <a:custGeom>
            <a:rect b="b" l="l" r="r" t="t"/>
            <a:pathLst>
              <a:path extrusionOk="0" h="1740861" w="1901715">
                <a:moveTo>
                  <a:pt x="0" y="0"/>
                </a:moveTo>
                <a:lnTo>
                  <a:pt x="1901715" y="0"/>
                </a:lnTo>
                <a:lnTo>
                  <a:pt x="1901715"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37" name="Google Shape;137;p4"/>
          <p:cNvSpPr/>
          <p:nvPr/>
        </p:nvSpPr>
        <p:spPr>
          <a:xfrm>
            <a:off x="326817" y="0"/>
            <a:ext cx="2007680" cy="4114800"/>
          </a:xfrm>
          <a:custGeom>
            <a:rect b="b" l="l" r="r" t="t"/>
            <a:pathLst>
              <a:path extrusionOk="0" h="4114800" w="2007680">
                <a:moveTo>
                  <a:pt x="0" y="0"/>
                </a:moveTo>
                <a:lnTo>
                  <a:pt x="2007679" y="0"/>
                </a:lnTo>
                <a:lnTo>
                  <a:pt x="2007679" y="4114800"/>
                </a:lnTo>
                <a:lnTo>
                  <a:pt x="0" y="4114800"/>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38" name="Google Shape;138;p4"/>
          <p:cNvSpPr/>
          <p:nvPr/>
        </p:nvSpPr>
        <p:spPr>
          <a:xfrm flipH="1" rot="5400000">
            <a:off x="15226760" y="6686266"/>
            <a:ext cx="2007680" cy="4114800"/>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39" name="Google Shape;139;p4"/>
          <p:cNvSpPr/>
          <p:nvPr/>
        </p:nvSpPr>
        <p:spPr>
          <a:xfrm>
            <a:off x="432782" y="9258301"/>
            <a:ext cx="1901715" cy="1028700"/>
          </a:xfrm>
          <a:custGeom>
            <a:rect b="b" l="l" r="r" t="t"/>
            <a:pathLst>
              <a:path extrusionOk="0" h="1740861" w="1901715">
                <a:moveTo>
                  <a:pt x="0" y="0"/>
                </a:moveTo>
                <a:lnTo>
                  <a:pt x="1901714" y="0"/>
                </a:lnTo>
                <a:lnTo>
                  <a:pt x="1901714" y="1740861"/>
                </a:lnTo>
                <a:lnTo>
                  <a:pt x="0" y="1740861"/>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40" name="Google Shape;140;p4"/>
          <p:cNvSpPr txBox="1"/>
          <p:nvPr>
            <p:ph idx="4294967295" type="title"/>
          </p:nvPr>
        </p:nvSpPr>
        <p:spPr>
          <a:xfrm>
            <a:off x="11734800" y="1714500"/>
            <a:ext cx="6248400" cy="2206124"/>
          </a:xfrm>
          <a:prstGeom prst="rect">
            <a:avLst/>
          </a:prstGeom>
          <a:gradFill>
            <a:gsLst>
              <a:gs pos="0">
                <a:srgbClr val="FFEB88"/>
              </a:gs>
              <a:gs pos="50000">
                <a:srgbClr val="FFF1B6"/>
              </a:gs>
              <a:gs pos="100000">
                <a:srgbClr val="FFF8DB"/>
              </a:gs>
            </a:gsLst>
            <a:lin ang="16200000" scaled="0"/>
          </a:gra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1D1D1B"/>
              </a:buClr>
              <a:buSzPts val="6399"/>
              <a:buFont typeface="Poppins"/>
              <a:buNone/>
            </a:pPr>
            <a:r>
              <a:rPr b="1" i="0" lang="en-US" sz="6399" u="none" cap="none" strike="noStrike">
                <a:solidFill>
                  <a:srgbClr val="1D1D1B"/>
                </a:solidFill>
                <a:latin typeface="Poppins"/>
                <a:ea typeface="Poppins"/>
                <a:cs typeface="Poppins"/>
                <a:sym typeface="Poppins"/>
              </a:rPr>
              <a:t>Approve the Agenda</a:t>
            </a:r>
            <a:endParaRPr/>
          </a:p>
        </p:txBody>
      </p:sp>
      <p:sp>
        <p:nvSpPr>
          <p:cNvPr id="141" name="Google Shape;141;p4"/>
          <p:cNvSpPr txBox="1"/>
          <p:nvPr/>
        </p:nvSpPr>
        <p:spPr>
          <a:xfrm>
            <a:off x="3512881" y="654686"/>
            <a:ext cx="7391400" cy="83058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Call to Order</a:t>
            </a:r>
            <a:endParaRPr sz="2000">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Roll Call; Establish Quorum </a:t>
            </a:r>
            <a:endParaRPr sz="2000">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Action Items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Approval of Agenda </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Fill Vacant Positions </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Fill Open Community Member Seat</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1" lang="en-US" sz="2000" u="none" cap="none" strike="noStrike">
                <a:solidFill>
                  <a:schemeClr val="dk1"/>
                </a:solidFill>
                <a:latin typeface="Calibri"/>
                <a:ea typeface="Calibri"/>
                <a:cs typeface="Calibri"/>
                <a:sym typeface="Calibri"/>
              </a:rPr>
              <a:t>For High Schools</a:t>
            </a:r>
            <a:r>
              <a:rPr b="0" i="0" lang="en-US" sz="2000" u="none" cap="none" strike="noStrike">
                <a:solidFill>
                  <a:schemeClr val="dk1"/>
                </a:solidFill>
                <a:latin typeface="Calibri"/>
                <a:ea typeface="Calibri"/>
                <a:cs typeface="Calibri"/>
                <a:sym typeface="Calibri"/>
              </a:rPr>
              <a:t>: Appoint Student Representatives</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Approval of Previous Minutes Election of Officers and Representatives</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Chair</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Vice-Chair</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Secretary</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Cluster Representative</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Set GO Team Meeting Calendar </a:t>
            </a:r>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Review and Approve Public Comment Protocol</a:t>
            </a:r>
            <a:endParaRPr b="0" i="0" sz="2000" u="none" cap="none" strike="noStrike">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Review, Confirm/Update, and Adopt GO Team Meeting Norms </a:t>
            </a:r>
            <a:endParaRPr b="0" i="0" sz="2000" u="none" cap="none" strike="noStrike">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Discussion Items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Stakeholder Engagement Exercise</a:t>
            </a:r>
            <a:endParaRPr b="0" i="0" sz="2000" u="none" cap="none" strike="noStrike">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Information Items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Principal’s Update</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APS Personal Electronic Device Policy (PED)</a:t>
            </a:r>
            <a:endParaRPr b="0" i="0" sz="2000" u="none" cap="none" strike="noStrike">
              <a:solidFill>
                <a:schemeClr val="dk1"/>
              </a:solidFill>
              <a:latin typeface="Calibri"/>
              <a:ea typeface="Calibri"/>
              <a:cs typeface="Calibri"/>
              <a:sym typeface="Calibri"/>
            </a:endParaRPr>
          </a:p>
          <a:p>
            <a:pPr indent="-228600" lvl="2" marL="1143000" marR="0" rtl="0" algn="l">
              <a:lnSpc>
                <a:spcPct val="107000"/>
              </a:lnSpc>
              <a:spcBef>
                <a:spcPts val="0"/>
              </a:spcBef>
              <a:spcAft>
                <a:spcPts val="0"/>
              </a:spcAft>
              <a:buClr>
                <a:schemeClr val="dk1"/>
              </a:buClr>
              <a:buSzPts val="2000"/>
              <a:buFont typeface="Calibri"/>
              <a:buAutoNum type="romanLcPeriod"/>
            </a:pPr>
            <a:r>
              <a:rPr b="0" i="0" lang="en-US" sz="2000" u="none" cap="none" strike="noStrike">
                <a:solidFill>
                  <a:schemeClr val="dk1"/>
                </a:solidFill>
                <a:latin typeface="Calibri"/>
                <a:ea typeface="Calibri"/>
                <a:cs typeface="Calibri"/>
                <a:sym typeface="Calibri"/>
              </a:rPr>
              <a:t>Our PED Implementation</a:t>
            </a:r>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Announcements </a:t>
            </a:r>
            <a:endParaRPr sz="2000">
              <a:solidFill>
                <a:schemeClr val="dk1"/>
              </a:solidFill>
              <a:latin typeface="Calibri"/>
              <a:ea typeface="Calibri"/>
              <a:cs typeface="Calibri"/>
              <a:sym typeface="Calibri"/>
            </a:endParaRPr>
          </a:p>
          <a:p>
            <a:pPr indent="-285750" lvl="1" marL="742950" marR="0" rtl="0" algn="l">
              <a:lnSpc>
                <a:spcPct val="107000"/>
              </a:lnSpc>
              <a:spcBef>
                <a:spcPts val="0"/>
              </a:spcBef>
              <a:spcAft>
                <a:spcPts val="0"/>
              </a:spcAft>
              <a:buClr>
                <a:schemeClr val="dk1"/>
              </a:buClr>
              <a:buSzPts val="2000"/>
              <a:buFont typeface="Calibri"/>
              <a:buAutoNum type="alphaUcPeriod"/>
            </a:pPr>
            <a:r>
              <a:rPr b="0" i="0" lang="en-US" sz="2000" u="none" cap="none" strike="noStrike">
                <a:solidFill>
                  <a:schemeClr val="dk1"/>
                </a:solidFill>
                <a:latin typeface="Calibri"/>
                <a:ea typeface="Calibri"/>
                <a:cs typeface="Calibri"/>
                <a:sym typeface="Calibri"/>
              </a:rPr>
              <a:t>New GO Team Member Training and Orientation</a:t>
            </a:r>
            <a:endParaRPr b="0" i="0" sz="2000" u="none" cap="none" strike="noStrike">
              <a:solidFill>
                <a:schemeClr val="dk1"/>
              </a:solidFill>
              <a:latin typeface="Calibri"/>
              <a:ea typeface="Calibri"/>
              <a:cs typeface="Calibri"/>
              <a:sym typeface="Calibri"/>
            </a:endParaRPr>
          </a:p>
          <a:p>
            <a:pPr indent="-342900" lvl="0" marL="342900" marR="0" rtl="0" algn="l">
              <a:lnSpc>
                <a:spcPct val="107000"/>
              </a:lnSpc>
              <a:spcBef>
                <a:spcPts val="0"/>
              </a:spcBef>
              <a:spcAft>
                <a:spcPts val="0"/>
              </a:spcAft>
              <a:buClr>
                <a:srgbClr val="D47B22"/>
              </a:buClr>
              <a:buSzPts val="2000"/>
              <a:buFont typeface="Calibri"/>
              <a:buAutoNum type="romanUcPeriod"/>
            </a:pPr>
            <a:r>
              <a:rPr b="1" lang="en-US" sz="2000">
                <a:solidFill>
                  <a:schemeClr val="dk1"/>
                </a:solidFill>
                <a:latin typeface="Calibri"/>
                <a:ea typeface="Calibri"/>
                <a:cs typeface="Calibri"/>
                <a:sym typeface="Calibri"/>
              </a:rPr>
              <a:t>Adjournment</a:t>
            </a:r>
            <a:endParaRPr sz="2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grpSp>
        <p:nvGrpSpPr>
          <p:cNvPr id="147" name="Google Shape;147;p6"/>
          <p:cNvGrpSpPr/>
          <p:nvPr/>
        </p:nvGrpSpPr>
        <p:grpSpPr>
          <a:xfrm>
            <a:off x="-1" y="-216991"/>
            <a:ext cx="5176767" cy="6970927"/>
            <a:chOff x="0" y="-57150"/>
            <a:chExt cx="1572132" cy="1835964"/>
          </a:xfrm>
        </p:grpSpPr>
        <p:sp>
          <p:nvSpPr>
            <p:cNvPr id="148" name="Google Shape;148;p6"/>
            <p:cNvSpPr/>
            <p:nvPr/>
          </p:nvSpPr>
          <p:spPr>
            <a:xfrm>
              <a:off x="0" y="0"/>
              <a:ext cx="1572132" cy="1778814"/>
            </a:xfrm>
            <a:custGeom>
              <a:rect b="b" l="l" r="r" t="t"/>
              <a:pathLst>
                <a:path extrusionOk="0" h="1778814" w="1572132">
                  <a:moveTo>
                    <a:pt x="0" y="0"/>
                  </a:moveTo>
                  <a:lnTo>
                    <a:pt x="1572132" y="0"/>
                  </a:lnTo>
                  <a:lnTo>
                    <a:pt x="1572132" y="1778814"/>
                  </a:lnTo>
                  <a:lnTo>
                    <a:pt x="0" y="1778814"/>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49" name="Google Shape;149;p6"/>
            <p:cNvSpPr txBox="1"/>
            <p:nvPr/>
          </p:nvSpPr>
          <p:spPr>
            <a:xfrm>
              <a:off x="0" y="-57150"/>
              <a:ext cx="1572132" cy="1835964"/>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50" name="Google Shape;150;p6"/>
          <p:cNvSpPr/>
          <p:nvPr/>
        </p:nvSpPr>
        <p:spPr>
          <a:xfrm flipH="1">
            <a:off x="16280320" y="0"/>
            <a:ext cx="2007680" cy="3459782"/>
          </a:xfrm>
          <a:custGeom>
            <a:rect b="b" l="l" r="r" t="t"/>
            <a:pathLst>
              <a:path extrusionOk="0" h="4114800" w="2007680">
                <a:moveTo>
                  <a:pt x="2007679" y="0"/>
                </a:moveTo>
                <a:lnTo>
                  <a:pt x="0" y="0"/>
                </a:lnTo>
                <a:lnTo>
                  <a:pt x="0" y="4114800"/>
                </a:lnTo>
                <a:lnTo>
                  <a:pt x="2007679" y="4114800"/>
                </a:lnTo>
                <a:lnTo>
                  <a:pt x="2007679"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51" name="Google Shape;151;p6"/>
          <p:cNvSpPr/>
          <p:nvPr/>
        </p:nvSpPr>
        <p:spPr>
          <a:xfrm>
            <a:off x="7747477" y="9086215"/>
            <a:ext cx="3129993" cy="1200785"/>
          </a:xfrm>
          <a:custGeom>
            <a:rect b="b" l="l" r="r" t="t"/>
            <a:pathLst>
              <a:path extrusionOk="0" h="2865247" w="3129993">
                <a:moveTo>
                  <a:pt x="0" y="0"/>
                </a:moveTo>
                <a:lnTo>
                  <a:pt x="3129993" y="0"/>
                </a:lnTo>
                <a:lnTo>
                  <a:pt x="3129993" y="2865247"/>
                </a:lnTo>
                <a:lnTo>
                  <a:pt x="0" y="2865247"/>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152" name="Google Shape;152;p6"/>
          <p:cNvGrpSpPr/>
          <p:nvPr/>
        </p:nvGrpSpPr>
        <p:grpSpPr>
          <a:xfrm>
            <a:off x="1173399" y="1166348"/>
            <a:ext cx="5176764" cy="7100051"/>
            <a:chOff x="0" y="-57150"/>
            <a:chExt cx="1231947" cy="1869960"/>
          </a:xfrm>
        </p:grpSpPr>
        <p:sp>
          <p:nvSpPr>
            <p:cNvPr id="153" name="Google Shape;153;p6"/>
            <p:cNvSpPr/>
            <p:nvPr/>
          </p:nvSpPr>
          <p:spPr>
            <a:xfrm>
              <a:off x="0" y="0"/>
              <a:ext cx="1231947" cy="1812810"/>
            </a:xfrm>
            <a:custGeom>
              <a:rect b="b" l="l" r="r" t="t"/>
              <a:pathLst>
                <a:path extrusionOk="0" h="1812810" w="1231947">
                  <a:moveTo>
                    <a:pt x="0" y="0"/>
                  </a:moveTo>
                  <a:lnTo>
                    <a:pt x="1231947" y="0"/>
                  </a:lnTo>
                  <a:lnTo>
                    <a:pt x="1231947" y="1812810"/>
                  </a:lnTo>
                  <a:lnTo>
                    <a:pt x="0" y="1812810"/>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54" name="Google Shape;154;p6"/>
            <p:cNvSpPr txBox="1"/>
            <p:nvPr/>
          </p:nvSpPr>
          <p:spPr>
            <a:xfrm>
              <a:off x="0" y="-57150"/>
              <a:ext cx="1231947" cy="186996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55" name="Google Shape;155;p6"/>
          <p:cNvSpPr/>
          <p:nvPr/>
        </p:nvSpPr>
        <p:spPr>
          <a:xfrm>
            <a:off x="152400" y="-1"/>
            <a:ext cx="2196448" cy="2603109"/>
          </a:xfrm>
          <a:custGeom>
            <a:rect b="b" l="l" r="r" t="t"/>
            <a:pathLst>
              <a:path extrusionOk="0" h="2785648" w="3043038">
                <a:moveTo>
                  <a:pt x="0" y="0"/>
                </a:moveTo>
                <a:lnTo>
                  <a:pt x="3043038" y="0"/>
                </a:lnTo>
                <a:lnTo>
                  <a:pt x="3043038"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56" name="Google Shape;156;p6"/>
          <p:cNvSpPr txBox="1"/>
          <p:nvPr>
            <p:ph idx="4294967295" type="title"/>
          </p:nvPr>
        </p:nvSpPr>
        <p:spPr>
          <a:xfrm>
            <a:off x="1173398" y="3883600"/>
            <a:ext cx="5350800" cy="4377000"/>
          </a:xfrm>
          <a:prstGeom prst="rect">
            <a:avLst/>
          </a:prstGeom>
          <a:noFill/>
          <a:ln>
            <a:noFill/>
          </a:ln>
        </p:spPr>
        <p:txBody>
          <a:bodyPr anchorCtr="0" anchor="t" bIns="0" lIns="0" spcFirstLastPara="1" rIns="0" wrap="square" tIns="0">
            <a:spAutoFit/>
          </a:bodyPr>
          <a:lstStyle/>
          <a:p>
            <a:pPr indent="0" lvl="0" marL="0" marR="0" rtl="0" algn="ctr">
              <a:lnSpc>
                <a:spcPct val="106649"/>
              </a:lnSpc>
              <a:spcBef>
                <a:spcPts val="0"/>
              </a:spcBef>
              <a:spcAft>
                <a:spcPts val="0"/>
              </a:spcAft>
              <a:buClr>
                <a:srgbClr val="1D1D1B"/>
              </a:buClr>
              <a:buSzPts val="6000"/>
              <a:buFont typeface="Poppins"/>
              <a:buNone/>
            </a:pPr>
            <a:r>
              <a:rPr b="1" i="0" lang="en-US" sz="5400" u="none" cap="none" strike="noStrike">
                <a:solidFill>
                  <a:srgbClr val="1D1D1B"/>
                </a:solidFill>
                <a:latin typeface="Poppins"/>
                <a:ea typeface="Poppins"/>
                <a:cs typeface="Poppins"/>
                <a:sym typeface="Poppins"/>
              </a:rPr>
              <a:t>Fill Open Community  Seat 9/17 with GOTeam Feedback</a:t>
            </a:r>
            <a:endParaRPr sz="3800"/>
          </a:p>
        </p:txBody>
      </p:sp>
      <p:sp>
        <p:nvSpPr>
          <p:cNvPr id="157" name="Google Shape;157;p6"/>
          <p:cNvSpPr txBox="1"/>
          <p:nvPr/>
        </p:nvSpPr>
        <p:spPr>
          <a:xfrm>
            <a:off x="7543800" y="452316"/>
            <a:ext cx="7696200" cy="5632311"/>
          </a:xfrm>
          <a:prstGeom prst="rect">
            <a:avLst/>
          </a:prstGeom>
          <a:noFill/>
          <a:ln>
            <a:noFill/>
          </a:ln>
        </p:spPr>
        <p:txBody>
          <a:bodyPr anchorCtr="0" anchor="t" bIns="45700" lIns="91425" spcFirstLastPara="1" rIns="91425" wrap="square" tIns="45700">
            <a:spAutoFit/>
          </a:bodyPr>
          <a:lstStyle/>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The new </a:t>
            </a:r>
            <a:r>
              <a:rPr b="1" lang="en-US" sz="3600">
                <a:solidFill>
                  <a:schemeClr val="dk1"/>
                </a:solidFill>
                <a:latin typeface="Quattrocento Sans"/>
                <a:ea typeface="Quattrocento Sans"/>
                <a:cs typeface="Quattrocento Sans"/>
                <a:sym typeface="Quattrocento Sans"/>
              </a:rPr>
              <a:t>Community Member</a:t>
            </a:r>
            <a:r>
              <a:rPr lang="en-US" sz="3600">
                <a:solidFill>
                  <a:schemeClr val="dk1"/>
                </a:solidFill>
                <a:latin typeface="Quattrocento Sans"/>
                <a:ea typeface="Quattrocento Sans"/>
                <a:cs typeface="Quattrocento Sans"/>
                <a:sym typeface="Quattrocento Sans"/>
              </a:rPr>
              <a:t> for the open seat will serve for a full two-year term – until June 2027. </a:t>
            </a:r>
            <a:endParaRPr/>
          </a:p>
          <a:p>
            <a:pPr indent="-342900" lvl="0" marL="571500" marR="0" rtl="0" algn="l">
              <a:spcBef>
                <a:spcPts val="0"/>
              </a:spcBef>
              <a:spcAft>
                <a:spcPts val="0"/>
              </a:spcAft>
              <a:buClr>
                <a:schemeClr val="dk1"/>
              </a:buClr>
              <a:buSzPts val="3600"/>
              <a:buFont typeface="Arial"/>
              <a:buNone/>
            </a:pPr>
            <a:r>
              <a:t/>
            </a:r>
            <a:endParaRPr sz="3600">
              <a:solidFill>
                <a:schemeClr val="dk1"/>
              </a:solidFill>
              <a:latin typeface="Quattrocento Sans"/>
              <a:ea typeface="Quattrocento Sans"/>
              <a:cs typeface="Quattrocento Sans"/>
              <a:sym typeface="Quattrocento Sans"/>
            </a:endParaRPr>
          </a:p>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Individuals </a:t>
            </a:r>
            <a:r>
              <a:rPr b="1" lang="en-US" sz="3600">
                <a:solidFill>
                  <a:schemeClr val="dk1"/>
                </a:solidFill>
                <a:latin typeface="Quattrocento Sans"/>
                <a:ea typeface="Quattrocento Sans"/>
                <a:cs typeface="Quattrocento Sans"/>
                <a:sym typeface="Quattrocento Sans"/>
              </a:rPr>
              <a:t>cannot</a:t>
            </a:r>
            <a:r>
              <a:rPr lang="en-US" sz="3600">
                <a:solidFill>
                  <a:schemeClr val="dk1"/>
                </a:solidFill>
                <a:latin typeface="Quattrocento Sans"/>
                <a:ea typeface="Quattrocento Sans"/>
                <a:cs typeface="Quattrocento Sans"/>
                <a:sym typeface="Quattrocento Sans"/>
              </a:rPr>
              <a:t> be full-time APS employees.</a:t>
            </a:r>
            <a:endParaRPr/>
          </a:p>
          <a:p>
            <a:pPr indent="0" lvl="0" marL="0" marR="0" rtl="0" algn="l">
              <a:spcBef>
                <a:spcPts val="0"/>
              </a:spcBef>
              <a:spcAft>
                <a:spcPts val="0"/>
              </a:spcAft>
              <a:buNone/>
            </a:pPr>
            <a:r>
              <a:t/>
            </a:r>
            <a:endParaRPr sz="3600">
              <a:solidFill>
                <a:schemeClr val="dk1"/>
              </a:solidFill>
              <a:latin typeface="Quattrocento Sans"/>
              <a:ea typeface="Quattrocento Sans"/>
              <a:cs typeface="Quattrocento Sans"/>
              <a:sym typeface="Quattrocento Sans"/>
            </a:endParaRPr>
          </a:p>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Principal nominates the individual for the Community Member seat</a:t>
            </a:r>
            <a:r>
              <a:rPr b="1" lang="en-US" sz="3600">
                <a:solidFill>
                  <a:schemeClr val="dk1"/>
                </a:solidFill>
                <a:latin typeface="Quattrocento Sans"/>
                <a:ea typeface="Quattrocento Sans"/>
                <a:cs typeface="Quattrocento Sans"/>
                <a:sym typeface="Quattrocento Sans"/>
              </a:rPr>
              <a:t>.  </a:t>
            </a:r>
            <a:endParaRPr sz="3600">
              <a:solidFill>
                <a:schemeClr val="dk1"/>
              </a:solidFill>
              <a:latin typeface="Quattrocento Sans"/>
              <a:ea typeface="Quattrocento Sans"/>
              <a:cs typeface="Quattrocento Sans"/>
              <a:sym typeface="Quattrocento Sans"/>
            </a:endParaRPr>
          </a:p>
        </p:txBody>
      </p:sp>
      <p:sp>
        <p:nvSpPr>
          <p:cNvPr id="158" name="Google Shape;158;p6"/>
          <p:cNvSpPr txBox="1"/>
          <p:nvPr/>
        </p:nvSpPr>
        <p:spPr>
          <a:xfrm>
            <a:off x="7543800" y="6624985"/>
            <a:ext cx="7947948" cy="2112182"/>
          </a:xfrm>
          <a:prstGeom prst="rect">
            <a:avLst/>
          </a:prstGeom>
          <a:gradFill>
            <a:gsLst>
              <a:gs pos="0">
                <a:srgbClr val="FFEB88"/>
              </a:gs>
              <a:gs pos="50000">
                <a:srgbClr val="FFF1B6"/>
              </a:gs>
              <a:gs pos="100000">
                <a:srgbClr val="FFF8DB"/>
              </a:gs>
            </a:gsLst>
            <a:lin ang="16200000" scaled="0"/>
          </a:grad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US" sz="3600">
                <a:solidFill>
                  <a:srgbClr val="1D1D1B"/>
                </a:solidFill>
                <a:latin typeface="Poppins"/>
                <a:ea typeface="Poppins"/>
                <a:cs typeface="Poppins"/>
                <a:sym typeface="Poppins"/>
              </a:rPr>
              <a:t>The GO Team votes on the nomination for the Community Member.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grpSp>
        <p:nvGrpSpPr>
          <p:cNvPr id="164" name="Google Shape;164;p8"/>
          <p:cNvGrpSpPr/>
          <p:nvPr/>
        </p:nvGrpSpPr>
        <p:grpSpPr>
          <a:xfrm>
            <a:off x="9144000" y="-199783"/>
            <a:ext cx="9144000" cy="10486784"/>
            <a:chOff x="0" y="-57150"/>
            <a:chExt cx="2408296" cy="2999856"/>
          </a:xfrm>
        </p:grpSpPr>
        <p:sp>
          <p:nvSpPr>
            <p:cNvPr id="165" name="Google Shape;165;p8"/>
            <p:cNvSpPr/>
            <p:nvPr/>
          </p:nvSpPr>
          <p:spPr>
            <a:xfrm>
              <a:off x="0" y="0"/>
              <a:ext cx="2408296" cy="2942706"/>
            </a:xfrm>
            <a:custGeom>
              <a:rect b="b" l="l" r="r" t="t"/>
              <a:pathLst>
                <a:path extrusionOk="0" h="2942706" w="2408296">
                  <a:moveTo>
                    <a:pt x="0" y="0"/>
                  </a:moveTo>
                  <a:lnTo>
                    <a:pt x="2408296" y="0"/>
                  </a:lnTo>
                  <a:lnTo>
                    <a:pt x="2408296" y="2942706"/>
                  </a:lnTo>
                  <a:lnTo>
                    <a:pt x="0" y="2942706"/>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66" name="Google Shape;166;p8"/>
            <p:cNvSpPr txBox="1"/>
            <p:nvPr/>
          </p:nvSpPr>
          <p:spPr>
            <a:xfrm>
              <a:off x="0" y="-57150"/>
              <a:ext cx="2408296" cy="2999856"/>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67" name="Google Shape;167;p8"/>
          <p:cNvSpPr/>
          <p:nvPr/>
        </p:nvSpPr>
        <p:spPr>
          <a:xfrm>
            <a:off x="17252555" y="5547828"/>
            <a:ext cx="1035445" cy="2865247"/>
          </a:xfrm>
          <a:custGeom>
            <a:rect b="b" l="l" r="r" t="t"/>
            <a:pathLst>
              <a:path extrusionOk="0" h="2865247" w="3129993">
                <a:moveTo>
                  <a:pt x="0" y="0"/>
                </a:moveTo>
                <a:lnTo>
                  <a:pt x="3129993" y="0"/>
                </a:lnTo>
                <a:lnTo>
                  <a:pt x="3129993" y="2865248"/>
                </a:lnTo>
                <a:lnTo>
                  <a:pt x="0" y="28652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68" name="Google Shape;168;p8"/>
          <p:cNvSpPr/>
          <p:nvPr/>
        </p:nvSpPr>
        <p:spPr>
          <a:xfrm>
            <a:off x="7040350" y="0"/>
            <a:ext cx="3043038" cy="1028700"/>
          </a:xfrm>
          <a:custGeom>
            <a:rect b="b" l="l" r="r" t="t"/>
            <a:pathLst>
              <a:path extrusionOk="0" h="2785648" w="3043038">
                <a:moveTo>
                  <a:pt x="0" y="0"/>
                </a:moveTo>
                <a:lnTo>
                  <a:pt x="3043039" y="0"/>
                </a:lnTo>
                <a:lnTo>
                  <a:pt x="3043039" y="2785648"/>
                </a:lnTo>
                <a:lnTo>
                  <a:pt x="0" y="2785648"/>
                </a:lnTo>
                <a:lnTo>
                  <a:pt x="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nvGrpSpPr>
          <p:cNvPr id="169" name="Google Shape;169;p8"/>
          <p:cNvGrpSpPr/>
          <p:nvPr/>
        </p:nvGrpSpPr>
        <p:grpSpPr>
          <a:xfrm>
            <a:off x="10659804" y="862740"/>
            <a:ext cx="6066628" cy="7808841"/>
            <a:chOff x="0" y="-57150"/>
            <a:chExt cx="1597795" cy="1113650"/>
          </a:xfrm>
        </p:grpSpPr>
        <p:sp>
          <p:nvSpPr>
            <p:cNvPr id="170" name="Google Shape;170;p8"/>
            <p:cNvSpPr/>
            <p:nvPr/>
          </p:nvSpPr>
          <p:spPr>
            <a:xfrm>
              <a:off x="0" y="0"/>
              <a:ext cx="1597795" cy="1056500"/>
            </a:xfrm>
            <a:custGeom>
              <a:rect b="b" l="l" r="r" t="t"/>
              <a:pathLst>
                <a:path extrusionOk="0" h="1056500" w="1597795">
                  <a:moveTo>
                    <a:pt x="0" y="0"/>
                  </a:moveTo>
                  <a:lnTo>
                    <a:pt x="1597795" y="0"/>
                  </a:lnTo>
                  <a:lnTo>
                    <a:pt x="1597795" y="1056500"/>
                  </a:lnTo>
                  <a:lnTo>
                    <a:pt x="0" y="1056500"/>
                  </a:lnTo>
                  <a:close/>
                </a:path>
              </a:pathLst>
            </a:custGeom>
            <a:solidFill>
              <a:srgbClr val="C0C0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71" name="Google Shape;171;p8"/>
            <p:cNvSpPr txBox="1"/>
            <p:nvPr/>
          </p:nvSpPr>
          <p:spPr>
            <a:xfrm>
              <a:off x="0" y="-57150"/>
              <a:ext cx="1597795" cy="11136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72" name="Google Shape;172;p8"/>
          <p:cNvSpPr/>
          <p:nvPr/>
        </p:nvSpPr>
        <p:spPr>
          <a:xfrm flipH="1" rot="-5400000">
            <a:off x="978296" y="-978297"/>
            <a:ext cx="1712405" cy="3668998"/>
          </a:xfrm>
          <a:custGeom>
            <a:rect b="b" l="l" r="r" t="t"/>
            <a:pathLst>
              <a:path extrusionOk="0" h="4114800" w="2007680">
                <a:moveTo>
                  <a:pt x="2007680" y="0"/>
                </a:moveTo>
                <a:lnTo>
                  <a:pt x="0" y="0"/>
                </a:lnTo>
                <a:lnTo>
                  <a:pt x="0" y="4114800"/>
                </a:lnTo>
                <a:lnTo>
                  <a:pt x="2007680" y="4114800"/>
                </a:lnTo>
                <a:lnTo>
                  <a:pt x="2007680" y="0"/>
                </a:lnTo>
                <a:close/>
              </a:path>
            </a:pathLst>
          </a:cu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73" name="Google Shape;173;p8"/>
          <p:cNvSpPr txBox="1"/>
          <p:nvPr>
            <p:ph idx="4294967295" type="title"/>
          </p:nvPr>
        </p:nvSpPr>
        <p:spPr>
          <a:xfrm>
            <a:off x="10682686" y="1882299"/>
            <a:ext cx="6066628" cy="576972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1D1D1B"/>
              </a:buClr>
              <a:buSzPts val="6399"/>
              <a:buFont typeface="Poppins"/>
              <a:buNone/>
            </a:pPr>
            <a:r>
              <a:rPr b="1" i="0" lang="en-US" sz="6399" u="none" cap="none" strike="noStrike">
                <a:solidFill>
                  <a:srgbClr val="1D1D1B"/>
                </a:solidFill>
                <a:latin typeface="Poppins"/>
                <a:ea typeface="Poppins"/>
                <a:cs typeface="Poppins"/>
                <a:sym typeface="Poppins"/>
              </a:rPr>
              <a:t>Approval of the previous meeting Minutes</a:t>
            </a:r>
            <a:endParaRPr b="0" i="1" sz="4800" u="none" cap="none" strike="noStrike">
              <a:solidFill>
                <a:schemeClr val="accent4"/>
              </a:solidFill>
              <a:latin typeface="Poppins"/>
              <a:ea typeface="Poppins"/>
              <a:cs typeface="Poppins"/>
              <a:sym typeface="Poppins"/>
            </a:endParaRPr>
          </a:p>
        </p:txBody>
      </p:sp>
      <p:sp>
        <p:nvSpPr>
          <p:cNvPr id="174" name="Google Shape;174;p8"/>
          <p:cNvSpPr txBox="1"/>
          <p:nvPr/>
        </p:nvSpPr>
        <p:spPr>
          <a:xfrm>
            <a:off x="689898" y="2881342"/>
            <a:ext cx="7696200" cy="5632311"/>
          </a:xfrm>
          <a:prstGeom prst="rect">
            <a:avLst/>
          </a:prstGeom>
          <a:noFill/>
          <a:ln>
            <a:noFill/>
          </a:ln>
        </p:spPr>
        <p:txBody>
          <a:bodyPr anchorCtr="0" anchor="t" bIns="45700" lIns="91425" spcFirstLastPara="1" rIns="91425" wrap="square" tIns="45700">
            <a:spAutoFit/>
          </a:bodyPr>
          <a:lstStyle/>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Review minutes from the last meeting of the 2025-2026 school year. </a:t>
            </a:r>
            <a:endParaRPr/>
          </a:p>
          <a:p>
            <a:pPr indent="-342900" lvl="0" marL="571500" marR="0" rtl="0" algn="l">
              <a:spcBef>
                <a:spcPts val="0"/>
              </a:spcBef>
              <a:spcAft>
                <a:spcPts val="0"/>
              </a:spcAft>
              <a:buClr>
                <a:schemeClr val="dk1"/>
              </a:buClr>
              <a:buSzPts val="3600"/>
              <a:buFont typeface="Arial"/>
              <a:buNone/>
            </a:pPr>
            <a:r>
              <a:t/>
            </a:r>
            <a:endParaRPr sz="3600">
              <a:solidFill>
                <a:schemeClr val="dk1"/>
              </a:solidFill>
              <a:latin typeface="Quattrocento Sans"/>
              <a:ea typeface="Quattrocento Sans"/>
              <a:cs typeface="Quattrocento Sans"/>
              <a:sym typeface="Quattrocento Sans"/>
            </a:endParaRPr>
          </a:p>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GO Team will offer amendments and corrections to the minutes.</a:t>
            </a:r>
            <a:endParaRPr/>
          </a:p>
          <a:p>
            <a:pPr indent="-342900" lvl="0" marL="571500" marR="0" rtl="0" algn="l">
              <a:spcBef>
                <a:spcPts val="0"/>
              </a:spcBef>
              <a:spcAft>
                <a:spcPts val="0"/>
              </a:spcAft>
              <a:buClr>
                <a:schemeClr val="dk1"/>
              </a:buClr>
              <a:buSzPts val="3600"/>
              <a:buFont typeface="Arial"/>
              <a:buNone/>
            </a:pPr>
            <a:r>
              <a:t/>
            </a:r>
            <a:endParaRPr sz="3600">
              <a:solidFill>
                <a:schemeClr val="dk1"/>
              </a:solidFill>
              <a:latin typeface="Quattrocento Sans"/>
              <a:ea typeface="Quattrocento Sans"/>
              <a:cs typeface="Quattrocento Sans"/>
              <a:sym typeface="Quattrocento Sans"/>
            </a:endParaRPr>
          </a:p>
          <a:p>
            <a:pPr indent="-571500" lvl="0" marL="571500" marR="0" rtl="0" algn="l">
              <a:spcBef>
                <a:spcPts val="0"/>
              </a:spcBef>
              <a:spcAft>
                <a:spcPts val="0"/>
              </a:spcAft>
              <a:buClr>
                <a:schemeClr val="dk1"/>
              </a:buClr>
              <a:buSzPts val="3600"/>
              <a:buFont typeface="Arial"/>
              <a:buChar char="•"/>
            </a:pPr>
            <a:r>
              <a:rPr lang="en-US" sz="3600">
                <a:solidFill>
                  <a:schemeClr val="dk1"/>
                </a:solidFill>
                <a:latin typeface="Quattrocento Sans"/>
                <a:ea typeface="Quattrocento Sans"/>
                <a:cs typeface="Quattrocento Sans"/>
                <a:sym typeface="Quattrocento Sans"/>
              </a:rPr>
              <a:t>GO Team will then vote to approve the previous meeting’s minutes.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grpSp>
        <p:nvGrpSpPr>
          <p:cNvPr id="180" name="Google Shape;180;g3f74acf52f0_0_0"/>
          <p:cNvGrpSpPr/>
          <p:nvPr/>
        </p:nvGrpSpPr>
        <p:grpSpPr>
          <a:xfrm>
            <a:off x="12420163" y="9047441"/>
            <a:ext cx="5867864" cy="1239566"/>
            <a:chOff x="0" y="-57150"/>
            <a:chExt cx="1684909" cy="326468"/>
          </a:xfrm>
        </p:grpSpPr>
        <p:sp>
          <p:nvSpPr>
            <p:cNvPr id="181" name="Google Shape;181;g3f74acf52f0_0_0"/>
            <p:cNvSpPr/>
            <p:nvPr/>
          </p:nvSpPr>
          <p:spPr>
            <a:xfrm>
              <a:off x="0" y="0"/>
              <a:ext cx="1684909" cy="269318"/>
            </a:xfrm>
            <a:custGeom>
              <a:rect b="b" l="l" r="r" t="t"/>
              <a:pathLst>
                <a:path extrusionOk="0" h="269318" w="1684909">
                  <a:moveTo>
                    <a:pt x="0" y="0"/>
                  </a:moveTo>
                  <a:lnTo>
                    <a:pt x="1684909" y="0"/>
                  </a:lnTo>
                  <a:lnTo>
                    <a:pt x="1684909" y="269318"/>
                  </a:lnTo>
                  <a:lnTo>
                    <a:pt x="0" y="269318"/>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82" name="Google Shape;182;g3f74acf52f0_0_0"/>
            <p:cNvSpPr txBox="1"/>
            <p:nvPr/>
          </p:nvSpPr>
          <p:spPr>
            <a:xfrm>
              <a:off x="0" y="-57150"/>
              <a:ext cx="1684800" cy="3264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183" name="Google Shape;183;g3f74acf52f0_0_0"/>
          <p:cNvSpPr/>
          <p:nvPr/>
        </p:nvSpPr>
        <p:spPr>
          <a:xfrm>
            <a:off x="10272327" y="9086215"/>
            <a:ext cx="3129993" cy="1203404"/>
          </a:xfrm>
          <a:custGeom>
            <a:rect b="b" l="l" r="r" t="t"/>
            <a:pathLst>
              <a:path extrusionOk="0" h="2865247" w="3129993">
                <a:moveTo>
                  <a:pt x="0" y="0"/>
                </a:moveTo>
                <a:lnTo>
                  <a:pt x="3129992" y="0"/>
                </a:lnTo>
                <a:lnTo>
                  <a:pt x="3129992" y="2865247"/>
                </a:lnTo>
                <a:lnTo>
                  <a:pt x="0" y="2865247"/>
                </a:lnTo>
                <a:lnTo>
                  <a:pt x="0" y="0"/>
                </a:lnTo>
                <a:close/>
              </a:path>
            </a:pathLst>
          </a:custGeom>
          <a:blipFill rotWithShape="1">
            <a:blip r:embed="rId3">
              <a:alphaModFix/>
            </a:blip>
            <a:stretch>
              <a:fillRect b="-138612"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84" name="Google Shape;184;g3f74acf52f0_0_0"/>
          <p:cNvSpPr/>
          <p:nvPr/>
        </p:nvSpPr>
        <p:spPr>
          <a:xfrm>
            <a:off x="12420163" y="-1"/>
            <a:ext cx="3043038" cy="1100331"/>
          </a:xfrm>
          <a:custGeom>
            <a:rect b="b" l="l" r="r" t="t"/>
            <a:pathLst>
              <a:path extrusionOk="0" h="2785648" w="3043038">
                <a:moveTo>
                  <a:pt x="0" y="0"/>
                </a:moveTo>
                <a:lnTo>
                  <a:pt x="3043039" y="0"/>
                </a:lnTo>
                <a:lnTo>
                  <a:pt x="3043039" y="2785648"/>
                </a:lnTo>
                <a:lnTo>
                  <a:pt x="0" y="2785648"/>
                </a:lnTo>
                <a:lnTo>
                  <a:pt x="0" y="0"/>
                </a:lnTo>
                <a:close/>
              </a:path>
            </a:pathLst>
          </a:custGeom>
          <a:blipFill rotWithShape="1">
            <a:blip r:embed="rId4">
              <a:alphaModFix/>
            </a:blip>
            <a:stretch>
              <a:fillRect b="0" l="0" r="0" t="-15380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85" name="Google Shape;185;g3f74acf52f0_0_0"/>
          <p:cNvSpPr/>
          <p:nvPr/>
        </p:nvSpPr>
        <p:spPr>
          <a:xfrm flipH="1" rot="-5400000">
            <a:off x="980454" y="-980456"/>
            <a:ext cx="1711547" cy="3672459"/>
          </a:xfrm>
          <a:custGeom>
            <a:rect b="b" l="l" r="r" t="t"/>
            <a:pathLst>
              <a:path extrusionOk="0" h="4114800" w="2007680">
                <a:moveTo>
                  <a:pt x="2007680" y="0"/>
                </a:moveTo>
                <a:lnTo>
                  <a:pt x="0" y="0"/>
                </a:lnTo>
                <a:lnTo>
                  <a:pt x="0" y="4114800"/>
                </a:lnTo>
                <a:lnTo>
                  <a:pt x="2007680" y="4114800"/>
                </a:lnTo>
                <a:lnTo>
                  <a:pt x="2007680" y="0"/>
                </a:lnTo>
                <a:close/>
              </a:path>
            </a:pathLst>
          </a:custGeom>
          <a:blipFill rotWithShape="1">
            <a:blip r:embed="rId5">
              <a:alphaModFix/>
            </a:blip>
            <a:stretch>
              <a:fillRect b="0" l="-17240" r="0" t="-121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186" name="Google Shape;186;g3f74acf52f0_0_0"/>
          <p:cNvSpPr txBox="1"/>
          <p:nvPr/>
        </p:nvSpPr>
        <p:spPr>
          <a:xfrm>
            <a:off x="3962400" y="391480"/>
            <a:ext cx="8754000" cy="1089000"/>
          </a:xfrm>
          <a:prstGeom prst="rect">
            <a:avLst/>
          </a:prstGeom>
          <a:gradFill>
            <a:gsLst>
              <a:gs pos="0">
                <a:srgbClr val="FFEB88"/>
              </a:gs>
              <a:gs pos="50000">
                <a:srgbClr val="FFF1B6"/>
              </a:gs>
              <a:gs pos="100000">
                <a:srgbClr val="FFF8DB"/>
              </a:gs>
            </a:gsLst>
            <a:lin ang="16200038" scaled="0"/>
          </a:gra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lang="en-US" sz="6399">
                <a:solidFill>
                  <a:srgbClr val="1D1D1B"/>
                </a:solidFill>
                <a:latin typeface="Poppins"/>
                <a:ea typeface="Poppins"/>
                <a:cs typeface="Poppins"/>
                <a:sym typeface="Poppins"/>
              </a:rPr>
              <a:t>Election of Officers</a:t>
            </a:r>
            <a:endParaRPr/>
          </a:p>
        </p:txBody>
      </p:sp>
      <p:grpSp>
        <p:nvGrpSpPr>
          <p:cNvPr id="187" name="Google Shape;187;g3f74acf52f0_0_0"/>
          <p:cNvGrpSpPr/>
          <p:nvPr/>
        </p:nvGrpSpPr>
        <p:grpSpPr>
          <a:xfrm>
            <a:off x="1143000" y="1863198"/>
            <a:ext cx="12954000" cy="7133906"/>
            <a:chOff x="0" y="0"/>
            <a:chExt cx="12954000" cy="7133906"/>
          </a:xfrm>
        </p:grpSpPr>
        <p:sp>
          <p:nvSpPr>
            <p:cNvPr id="188" name="Google Shape;188;g3f74acf52f0_0_0"/>
            <p:cNvSpPr/>
            <p:nvPr/>
          </p:nvSpPr>
          <p:spPr>
            <a:xfrm>
              <a:off x="0" y="0"/>
              <a:ext cx="12954000" cy="3210300"/>
            </a:xfrm>
            <a:prstGeom prst="roundRect">
              <a:avLst>
                <a:gd fmla="val 10000" name="adj"/>
              </a:avLst>
            </a:prstGeom>
            <a:solidFill>
              <a:srgbClr val="E7CFCF">
                <a:alpha val="89800"/>
              </a:srgbClr>
            </a:solidFill>
            <a:ln cap="flat" cmpd="sng" w="25400">
              <a:solidFill>
                <a:srgbClr val="E7CFCF">
                  <a:alpha val="89800"/>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f74acf52f0_0_0"/>
            <p:cNvSpPr/>
            <p:nvPr/>
          </p:nvSpPr>
          <p:spPr>
            <a:xfrm>
              <a:off x="392187" y="428034"/>
              <a:ext cx="2830200" cy="2354100"/>
            </a:xfrm>
            <a:prstGeom prst="roundRect">
              <a:avLst>
                <a:gd fmla="val 10000" name="adj"/>
              </a:avLst>
            </a:prstGeom>
            <a:blipFill rotWithShape="1">
              <a:blip r:embed="rId6">
                <a:alphaModFix/>
              </a:blip>
              <a:stretch>
                <a:fillRect b="-10000" l="0" r="0" t="-10000"/>
              </a:stretch>
            </a:blip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f74acf52f0_0_0"/>
            <p:cNvSpPr/>
            <p:nvPr/>
          </p:nvSpPr>
          <p:spPr>
            <a:xfrm rot="10800000">
              <a:off x="392132" y="3210206"/>
              <a:ext cx="2830200" cy="3923700"/>
            </a:xfrm>
            <a:prstGeom prst="round2SameRect">
              <a:avLst>
                <a:gd fmla="val 10500" name="adj1"/>
                <a:gd fmla="val 0" name="adj2"/>
              </a:avLst>
            </a:prstGeom>
            <a:solidFill>
              <a:srgbClr val="BF504D"/>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f74acf52f0_0_0"/>
            <p:cNvSpPr txBox="1"/>
            <p:nvPr/>
          </p:nvSpPr>
          <p:spPr>
            <a:xfrm>
              <a:off x="479224" y="3210258"/>
              <a:ext cx="2656200" cy="3836700"/>
            </a:xfrm>
            <a:prstGeom prst="rect">
              <a:avLst/>
            </a:prstGeom>
            <a:noFill/>
            <a:ln>
              <a:noFill/>
            </a:ln>
          </p:spPr>
          <p:txBody>
            <a:bodyPr anchorCtr="0" anchor="t" bIns="170675" lIns="170675" spcFirstLastPara="1" rIns="170675" wrap="square" tIns="170675">
              <a:noAutofit/>
            </a:bodyPr>
            <a:lstStyle/>
            <a:p>
              <a:pPr indent="0" lvl="0" marL="0" marR="0" rtl="0" algn="ctr">
                <a:lnSpc>
                  <a:spcPct val="90000"/>
                </a:lnSpc>
                <a:spcBef>
                  <a:spcPts val="0"/>
                </a:spcBef>
                <a:spcAft>
                  <a:spcPts val="0"/>
                </a:spcAft>
                <a:buClr>
                  <a:srgbClr val="000000"/>
                </a:buClr>
                <a:buSzPts val="2400"/>
                <a:buFont typeface="Trebuchet MS"/>
                <a:buNone/>
              </a:pPr>
              <a:r>
                <a:rPr b="1" lang="en-US" sz="2400" u="sng">
                  <a:solidFill>
                    <a:srgbClr val="000000"/>
                  </a:solidFill>
                  <a:latin typeface="Trebuchet MS"/>
                  <a:ea typeface="Trebuchet MS"/>
                  <a:cs typeface="Trebuchet MS"/>
                  <a:sym typeface="Trebuchet MS"/>
                </a:rPr>
                <a:t>CHAIR</a:t>
              </a:r>
              <a:endParaRPr/>
            </a:p>
            <a:p>
              <a:pPr indent="-171450" lvl="1" marL="171450" marR="0" rtl="0" algn="l">
                <a:lnSpc>
                  <a:spcPct val="90000"/>
                </a:lnSpc>
                <a:spcBef>
                  <a:spcPts val="840"/>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Works with GO Team to create the agenda</a:t>
              </a:r>
              <a:endParaRPr/>
            </a:p>
            <a:p>
              <a:pPr indent="-50800" lvl="1" marL="171450" marR="0" rtl="0" algn="l">
                <a:lnSpc>
                  <a:spcPct val="90000"/>
                </a:lnSpc>
                <a:spcBef>
                  <a:spcPts val="285"/>
                </a:spcBef>
                <a:spcAft>
                  <a:spcPts val="0"/>
                </a:spcAft>
                <a:buClr>
                  <a:schemeClr val="dk1"/>
                </a:buClr>
                <a:buSzPts val="1900"/>
                <a:buFont typeface="Calibri"/>
                <a:buNone/>
              </a:pPr>
              <a:r>
                <a:t/>
              </a:r>
              <a:endParaRPr b="0" i="0" sz="1900" u="none" cap="none" strike="noStrike">
                <a:solidFill>
                  <a:srgbClr val="FFFFFF"/>
                </a:solidFill>
                <a:latin typeface="Trebuchet MS"/>
                <a:ea typeface="Trebuchet MS"/>
                <a:cs typeface="Trebuchet MS"/>
                <a:sym typeface="Trebuchet MS"/>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Leads meetings</a:t>
              </a:r>
              <a:endParaRPr/>
            </a:p>
            <a:p>
              <a:pPr indent="-50800" lvl="1" marL="171450" marR="0" rtl="0" algn="l">
                <a:lnSpc>
                  <a:spcPct val="90000"/>
                </a:lnSpc>
                <a:spcBef>
                  <a:spcPts val="285"/>
                </a:spcBef>
                <a:spcAft>
                  <a:spcPts val="0"/>
                </a:spcAft>
                <a:buClr>
                  <a:schemeClr val="dk1"/>
                </a:buClr>
                <a:buSzPts val="1900"/>
                <a:buFont typeface="Calibri"/>
                <a:buNone/>
              </a:pPr>
              <a:r>
                <a:t/>
              </a:r>
              <a:endParaRPr b="0" i="0" sz="1900" u="none" cap="none" strike="noStrike">
                <a:solidFill>
                  <a:srgbClr val="FFFFFF"/>
                </a:solidFill>
                <a:latin typeface="Trebuchet MS"/>
                <a:ea typeface="Trebuchet MS"/>
                <a:cs typeface="Trebuchet MS"/>
                <a:sym typeface="Trebuchet MS"/>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Monitors GO Team compliance with Open Meeting Laws and member training</a:t>
              </a:r>
              <a:endParaRPr/>
            </a:p>
          </p:txBody>
        </p:sp>
        <p:sp>
          <p:nvSpPr>
            <p:cNvPr id="192" name="Google Shape;192;g3f74acf52f0_0_0"/>
            <p:cNvSpPr/>
            <p:nvPr/>
          </p:nvSpPr>
          <p:spPr>
            <a:xfrm>
              <a:off x="3505347" y="428034"/>
              <a:ext cx="2830200" cy="2354100"/>
            </a:xfrm>
            <a:prstGeom prst="roundRect">
              <a:avLst>
                <a:gd fmla="val 10000" name="adj"/>
              </a:avLst>
            </a:prstGeom>
            <a:blipFill rotWithShape="1">
              <a:blip r:embed="rId7">
                <a:alphaModFix/>
              </a:blip>
              <a:stretch>
                <a:fillRect b="-10000" l="0" r="0" t="-10000"/>
              </a:stretch>
            </a:blip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f74acf52f0_0_0"/>
            <p:cNvSpPr/>
            <p:nvPr/>
          </p:nvSpPr>
          <p:spPr>
            <a:xfrm rot="10800000">
              <a:off x="3505292" y="3210206"/>
              <a:ext cx="2830200" cy="3923700"/>
            </a:xfrm>
            <a:prstGeom prst="round2SameRect">
              <a:avLst>
                <a:gd fmla="val 10500" name="adj1"/>
                <a:gd fmla="val 0" name="adj2"/>
              </a:avLst>
            </a:prstGeom>
            <a:solidFill>
              <a:srgbClr val="9BBB59"/>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3f74acf52f0_0_0"/>
            <p:cNvSpPr txBox="1"/>
            <p:nvPr/>
          </p:nvSpPr>
          <p:spPr>
            <a:xfrm>
              <a:off x="3592384" y="3210258"/>
              <a:ext cx="2656200" cy="3836700"/>
            </a:xfrm>
            <a:prstGeom prst="rect">
              <a:avLst/>
            </a:prstGeom>
            <a:noFill/>
            <a:ln>
              <a:noFill/>
            </a:ln>
          </p:spPr>
          <p:txBody>
            <a:bodyPr anchorCtr="0" anchor="t" bIns="170675" lIns="170675" spcFirstLastPara="1" rIns="170675" wrap="square" tIns="170675">
              <a:noAutofit/>
            </a:bodyPr>
            <a:lstStyle/>
            <a:p>
              <a:pPr indent="0" lvl="0" marL="0" marR="0" rtl="0" algn="ctr">
                <a:lnSpc>
                  <a:spcPct val="90000"/>
                </a:lnSpc>
                <a:spcBef>
                  <a:spcPts val="0"/>
                </a:spcBef>
                <a:spcAft>
                  <a:spcPts val="0"/>
                </a:spcAft>
                <a:buClr>
                  <a:srgbClr val="000000"/>
                </a:buClr>
                <a:buSzPts val="2400"/>
                <a:buFont typeface="Trebuchet MS"/>
                <a:buNone/>
              </a:pPr>
              <a:r>
                <a:rPr b="1" lang="en-US" sz="2400" u="sng">
                  <a:solidFill>
                    <a:srgbClr val="000000"/>
                  </a:solidFill>
                  <a:latin typeface="Trebuchet MS"/>
                  <a:ea typeface="Trebuchet MS"/>
                  <a:cs typeface="Trebuchet MS"/>
                  <a:sym typeface="Trebuchet MS"/>
                </a:rPr>
                <a:t>VICE-CHAIR</a:t>
              </a:r>
              <a:endParaRPr/>
            </a:p>
            <a:p>
              <a:pPr indent="-171450" lvl="1" marL="171450" marR="0" rtl="0" algn="l">
                <a:lnSpc>
                  <a:spcPct val="90000"/>
                </a:lnSpc>
                <a:spcBef>
                  <a:spcPts val="840"/>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Ensures compliance with parliamentary procedure</a:t>
              </a:r>
              <a:endParaRPr/>
            </a:p>
            <a:p>
              <a:pPr indent="-50800" lvl="1" marL="171450" marR="0" rtl="0" algn="l">
                <a:lnSpc>
                  <a:spcPct val="90000"/>
                </a:lnSpc>
                <a:spcBef>
                  <a:spcPts val="285"/>
                </a:spcBef>
                <a:spcAft>
                  <a:spcPts val="0"/>
                </a:spcAft>
                <a:buClr>
                  <a:schemeClr val="dk1"/>
                </a:buClr>
                <a:buSzPts val="1900"/>
                <a:buFont typeface="Calibri"/>
                <a:buNone/>
              </a:pPr>
              <a:r>
                <a:t/>
              </a:r>
              <a:endParaRPr b="0" i="0" sz="1900" u="none" cap="none" strike="noStrike">
                <a:solidFill>
                  <a:srgbClr val="FFFFFF"/>
                </a:solidFill>
                <a:latin typeface="Trebuchet MS"/>
                <a:ea typeface="Trebuchet MS"/>
                <a:cs typeface="Trebuchet MS"/>
                <a:sym typeface="Trebuchet MS"/>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Acts as Chair, if the Chair is absent</a:t>
              </a:r>
              <a:endParaRPr/>
            </a:p>
          </p:txBody>
        </p:sp>
        <p:sp>
          <p:nvSpPr>
            <p:cNvPr id="195" name="Google Shape;195;g3f74acf52f0_0_0"/>
            <p:cNvSpPr/>
            <p:nvPr/>
          </p:nvSpPr>
          <p:spPr>
            <a:xfrm>
              <a:off x="6618507" y="428034"/>
              <a:ext cx="2830200" cy="2354100"/>
            </a:xfrm>
            <a:prstGeom prst="roundRect">
              <a:avLst>
                <a:gd fmla="val 10000" name="adj"/>
              </a:avLst>
            </a:prstGeom>
            <a:blipFill rotWithShape="1">
              <a:blip r:embed="rId8">
                <a:alphaModFix/>
              </a:blip>
              <a:stretch>
                <a:fillRect b="-10000" l="0" r="0" t="-10000"/>
              </a:stretch>
            </a:blip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f74acf52f0_0_0"/>
            <p:cNvSpPr/>
            <p:nvPr/>
          </p:nvSpPr>
          <p:spPr>
            <a:xfrm rot="10800000">
              <a:off x="6618452" y="3210206"/>
              <a:ext cx="2830200" cy="3923700"/>
            </a:xfrm>
            <a:prstGeom prst="round2SameRect">
              <a:avLst>
                <a:gd fmla="val 10500" name="adj1"/>
                <a:gd fmla="val 0" name="adj2"/>
              </a:avLst>
            </a:prstGeom>
            <a:solidFill>
              <a:srgbClr val="8064A2"/>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f74acf52f0_0_0"/>
            <p:cNvSpPr txBox="1"/>
            <p:nvPr/>
          </p:nvSpPr>
          <p:spPr>
            <a:xfrm>
              <a:off x="6705544" y="3210258"/>
              <a:ext cx="2656200" cy="3836700"/>
            </a:xfrm>
            <a:prstGeom prst="rect">
              <a:avLst/>
            </a:prstGeom>
            <a:noFill/>
            <a:ln>
              <a:noFill/>
            </a:ln>
          </p:spPr>
          <p:txBody>
            <a:bodyPr anchorCtr="0" anchor="t" bIns="170675" lIns="170675" spcFirstLastPara="1" rIns="170675" wrap="square" tIns="170675">
              <a:noAutofit/>
            </a:bodyPr>
            <a:lstStyle/>
            <a:p>
              <a:pPr indent="0" lvl="0" marL="0" marR="0" rtl="0" algn="ctr">
                <a:lnSpc>
                  <a:spcPct val="90000"/>
                </a:lnSpc>
                <a:spcBef>
                  <a:spcPts val="0"/>
                </a:spcBef>
                <a:spcAft>
                  <a:spcPts val="0"/>
                </a:spcAft>
                <a:buClr>
                  <a:srgbClr val="000000"/>
                </a:buClr>
                <a:buSzPts val="2400"/>
                <a:buFont typeface="Trebuchet MS"/>
                <a:buNone/>
              </a:pPr>
              <a:r>
                <a:rPr b="1" lang="en-US" sz="2400" u="sng">
                  <a:solidFill>
                    <a:srgbClr val="000000"/>
                  </a:solidFill>
                  <a:latin typeface="Trebuchet MS"/>
                  <a:ea typeface="Trebuchet MS"/>
                  <a:cs typeface="Trebuchet MS"/>
                  <a:sym typeface="Trebuchet MS"/>
                </a:rPr>
                <a:t>SECRETARY</a:t>
              </a:r>
              <a:endParaRPr/>
            </a:p>
            <a:p>
              <a:pPr indent="-171450" lvl="1" marL="171450" marR="0" rtl="0" algn="l">
                <a:lnSpc>
                  <a:spcPct val="90000"/>
                </a:lnSpc>
                <a:spcBef>
                  <a:spcPts val="840"/>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Takes minutes at meetings</a:t>
              </a:r>
              <a:endParaRPr/>
            </a:p>
            <a:p>
              <a:pPr indent="-50800" lvl="1" marL="171450" marR="0" rtl="0" algn="l">
                <a:lnSpc>
                  <a:spcPct val="90000"/>
                </a:lnSpc>
                <a:spcBef>
                  <a:spcPts val="285"/>
                </a:spcBef>
                <a:spcAft>
                  <a:spcPts val="0"/>
                </a:spcAft>
                <a:buClr>
                  <a:schemeClr val="dk1"/>
                </a:buClr>
                <a:buSzPts val="1900"/>
                <a:buFont typeface="Calibri"/>
                <a:buNone/>
              </a:pPr>
              <a:r>
                <a:t/>
              </a:r>
              <a:endParaRPr b="0" i="0" sz="1900" u="none" cap="none" strike="noStrike">
                <a:solidFill>
                  <a:srgbClr val="FFFFFF"/>
                </a:solidFill>
                <a:latin typeface="Trebuchet MS"/>
                <a:ea typeface="Trebuchet MS"/>
                <a:cs typeface="Trebuchet MS"/>
                <a:sym typeface="Trebuchet MS"/>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Ensures compliance with Open Meeting Laws by posting GO Team documents on the school’s GO Team webpage</a:t>
              </a:r>
              <a:endParaRPr b="0" i="0" sz="1900" u="none" cap="none" strike="noStrike">
                <a:solidFill>
                  <a:srgbClr val="FFFFFF"/>
                </a:solidFill>
                <a:latin typeface="Trebuchet MS"/>
                <a:ea typeface="Trebuchet MS"/>
                <a:cs typeface="Trebuchet MS"/>
                <a:sym typeface="Trebuchet MS"/>
              </a:endParaRPr>
            </a:p>
          </p:txBody>
        </p:sp>
        <p:sp>
          <p:nvSpPr>
            <p:cNvPr id="198" name="Google Shape;198;g3f74acf52f0_0_0"/>
            <p:cNvSpPr/>
            <p:nvPr/>
          </p:nvSpPr>
          <p:spPr>
            <a:xfrm>
              <a:off x="9731667" y="428034"/>
              <a:ext cx="2830200" cy="2354100"/>
            </a:xfrm>
            <a:prstGeom prst="roundRect">
              <a:avLst>
                <a:gd fmla="val 10000" name="adj"/>
              </a:avLst>
            </a:prstGeom>
            <a:blipFill rotWithShape="1">
              <a:blip r:embed="rId9">
                <a:alphaModFix/>
              </a:blip>
              <a:stretch>
                <a:fillRect b="-10000" l="0" r="0" t="-10000"/>
              </a:stretch>
            </a:blip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f74acf52f0_0_0"/>
            <p:cNvSpPr/>
            <p:nvPr/>
          </p:nvSpPr>
          <p:spPr>
            <a:xfrm rot="10800000">
              <a:off x="9731612" y="3210206"/>
              <a:ext cx="2830200" cy="3923700"/>
            </a:xfrm>
            <a:prstGeom prst="round2SameRect">
              <a:avLst>
                <a:gd fmla="val 10500" name="adj1"/>
                <a:gd fmla="val 0" name="adj2"/>
              </a:avLst>
            </a:prstGeom>
            <a:solidFill>
              <a:srgbClr val="49ACC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f74acf52f0_0_0"/>
            <p:cNvSpPr txBox="1"/>
            <p:nvPr/>
          </p:nvSpPr>
          <p:spPr>
            <a:xfrm>
              <a:off x="9818704" y="3210258"/>
              <a:ext cx="2656200" cy="3836700"/>
            </a:xfrm>
            <a:prstGeom prst="rect">
              <a:avLst/>
            </a:prstGeom>
            <a:noFill/>
            <a:ln>
              <a:noFill/>
            </a:ln>
          </p:spPr>
          <p:txBody>
            <a:bodyPr anchorCtr="0" anchor="t" bIns="170675" lIns="170675" spcFirstLastPara="1" rIns="170675" wrap="square" tIns="170675">
              <a:noAutofit/>
            </a:bodyPr>
            <a:lstStyle/>
            <a:p>
              <a:pPr indent="0" lvl="0" marL="0" marR="0" rtl="0" algn="ctr">
                <a:lnSpc>
                  <a:spcPct val="90000"/>
                </a:lnSpc>
                <a:spcBef>
                  <a:spcPts val="0"/>
                </a:spcBef>
                <a:spcAft>
                  <a:spcPts val="0"/>
                </a:spcAft>
                <a:buClr>
                  <a:srgbClr val="000000"/>
                </a:buClr>
                <a:buSzPts val="2400"/>
                <a:buFont typeface="Trebuchet MS"/>
                <a:buNone/>
              </a:pPr>
              <a:r>
                <a:rPr b="1" lang="en-US" sz="2400" u="sng">
                  <a:solidFill>
                    <a:srgbClr val="000000"/>
                  </a:solidFill>
                  <a:latin typeface="Trebuchet MS"/>
                  <a:ea typeface="Trebuchet MS"/>
                  <a:cs typeface="Trebuchet MS"/>
                  <a:sym typeface="Trebuchet MS"/>
                </a:rPr>
                <a:t>CLUSTER REP</a:t>
              </a:r>
              <a:endParaRPr/>
            </a:p>
            <a:p>
              <a:pPr indent="-171450" lvl="1" marL="171450" marR="0" rtl="0" algn="l">
                <a:lnSpc>
                  <a:spcPct val="90000"/>
                </a:lnSpc>
                <a:spcBef>
                  <a:spcPts val="840"/>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Attends Cluster Advisory Team (CAT) meetings (about 3/year)</a:t>
              </a:r>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Reports out at CAT about your school</a:t>
              </a:r>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Brings cluster report back to GO Team</a:t>
              </a:r>
              <a:endParaRPr/>
            </a:p>
            <a:p>
              <a:pPr indent="-171450" lvl="1" marL="171450" marR="0" rtl="0" algn="l">
                <a:lnSpc>
                  <a:spcPct val="90000"/>
                </a:lnSpc>
                <a:spcBef>
                  <a:spcPts val="285"/>
                </a:spcBef>
                <a:spcAft>
                  <a:spcPts val="0"/>
                </a:spcAft>
                <a:buClr>
                  <a:srgbClr val="FFFFFF"/>
                </a:buClr>
                <a:buSzPts val="1900"/>
                <a:buFont typeface="Trebuchet MS"/>
                <a:buChar char="•"/>
              </a:pPr>
              <a:r>
                <a:rPr b="0" i="0" lang="en-US" sz="1900" u="none" cap="none" strike="noStrike">
                  <a:solidFill>
                    <a:srgbClr val="FFFFFF"/>
                  </a:solidFill>
                  <a:latin typeface="Trebuchet MS"/>
                  <a:ea typeface="Trebuchet MS"/>
                  <a:cs typeface="Trebuchet MS"/>
                  <a:sym typeface="Trebuchet MS"/>
                </a:rPr>
                <a:t>Can hold an officer position</a:t>
              </a:r>
              <a:endParaRPr/>
            </a:p>
          </p:txBody>
        </p:sp>
      </p:grpSp>
      <p:sp>
        <p:nvSpPr>
          <p:cNvPr id="201" name="Google Shape;201;g3f74acf52f0_0_0"/>
          <p:cNvSpPr txBox="1"/>
          <p:nvPr/>
        </p:nvSpPr>
        <p:spPr>
          <a:xfrm>
            <a:off x="15163800" y="2465844"/>
            <a:ext cx="2438400" cy="2678100"/>
          </a:xfrm>
          <a:prstGeom prst="rect">
            <a:avLst/>
          </a:prstGeom>
          <a:solidFill>
            <a:schemeClr val="accent3"/>
          </a:solidFill>
          <a:ln cap="flat" cmpd="sng" w="5715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Find more information about officer positions in the </a:t>
            </a:r>
            <a:r>
              <a:rPr b="1" lang="en-US" sz="2800" u="sng">
                <a:solidFill>
                  <a:schemeClr val="hlink"/>
                </a:solidFill>
                <a:latin typeface="Calibri"/>
                <a:ea typeface="Calibri"/>
                <a:cs typeface="Calibri"/>
                <a:sym typeface="Calibri"/>
                <a:hlinkClick r:id="rId10"/>
              </a:rPr>
              <a:t>GO Team Handbook</a:t>
            </a:r>
            <a:endParaRPr b="1" sz="2800">
              <a:solidFill>
                <a:schemeClr val="accent4"/>
              </a:solidFill>
              <a:latin typeface="Calibri"/>
              <a:ea typeface="Calibri"/>
              <a:cs typeface="Calibri"/>
              <a:sym typeface="Calibri"/>
            </a:endParaRPr>
          </a:p>
        </p:txBody>
      </p:sp>
      <p:sp>
        <p:nvSpPr>
          <p:cNvPr id="202" name="Google Shape;202;g3f74acf52f0_0_0"/>
          <p:cNvSpPr txBox="1"/>
          <p:nvPr/>
        </p:nvSpPr>
        <p:spPr>
          <a:xfrm>
            <a:off x="15159990" y="5761323"/>
            <a:ext cx="2438400" cy="2678100"/>
          </a:xfrm>
          <a:prstGeom prst="rect">
            <a:avLst/>
          </a:prstGeom>
          <a:solidFill>
            <a:schemeClr val="accent3"/>
          </a:solidFill>
          <a:ln cap="flat" cmpd="sng" w="5715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The GO Team Office provides additional training and resources for officers.</a:t>
            </a:r>
            <a:endParaRPr b="1" sz="2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grpSp>
        <p:nvGrpSpPr>
          <p:cNvPr id="208" name="Google Shape;208;g3f74acf52f0_0_103"/>
          <p:cNvGrpSpPr/>
          <p:nvPr/>
        </p:nvGrpSpPr>
        <p:grpSpPr>
          <a:xfrm>
            <a:off x="0" y="-22475"/>
            <a:ext cx="9073832" cy="10310012"/>
            <a:chOff x="0" y="-57150"/>
            <a:chExt cx="2389800" cy="2766600"/>
          </a:xfrm>
        </p:grpSpPr>
        <p:sp>
          <p:nvSpPr>
            <p:cNvPr id="209" name="Google Shape;209;g3f74acf52f0_0_103"/>
            <p:cNvSpPr/>
            <p:nvPr/>
          </p:nvSpPr>
          <p:spPr>
            <a:xfrm>
              <a:off x="0" y="0"/>
              <a:ext cx="2389791" cy="2709333"/>
            </a:xfrm>
            <a:custGeom>
              <a:rect b="b" l="l" r="r" t="t"/>
              <a:pathLst>
                <a:path extrusionOk="0" h="2709333" w="2389791">
                  <a:moveTo>
                    <a:pt x="0" y="0"/>
                  </a:moveTo>
                  <a:lnTo>
                    <a:pt x="2389791" y="0"/>
                  </a:lnTo>
                  <a:lnTo>
                    <a:pt x="2389791" y="2709333"/>
                  </a:lnTo>
                  <a:lnTo>
                    <a:pt x="0" y="2709333"/>
                  </a:lnTo>
                  <a:close/>
                </a:path>
              </a:pathLst>
            </a:custGeom>
            <a:solidFill>
              <a:schemeClr val="accent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10" name="Google Shape;210;g3f74acf52f0_0_103"/>
            <p:cNvSpPr txBox="1"/>
            <p:nvPr/>
          </p:nvSpPr>
          <p:spPr>
            <a:xfrm>
              <a:off x="0" y="-57150"/>
              <a:ext cx="2389800" cy="2766600"/>
            </a:xfrm>
            <a:prstGeom prst="rect">
              <a:avLst/>
            </a:prstGeom>
            <a:solidFill>
              <a:schemeClr val="accent5"/>
            </a:solid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grpSp>
        <p:nvGrpSpPr>
          <p:cNvPr id="211" name="Google Shape;211;g3f74acf52f0_0_103"/>
          <p:cNvGrpSpPr/>
          <p:nvPr/>
        </p:nvGrpSpPr>
        <p:grpSpPr>
          <a:xfrm>
            <a:off x="12420163" y="9047441"/>
            <a:ext cx="5867864" cy="1239566"/>
            <a:chOff x="0" y="-57150"/>
            <a:chExt cx="1684909" cy="326468"/>
          </a:xfrm>
        </p:grpSpPr>
        <p:sp>
          <p:nvSpPr>
            <p:cNvPr id="212" name="Google Shape;212;g3f74acf52f0_0_103"/>
            <p:cNvSpPr/>
            <p:nvPr/>
          </p:nvSpPr>
          <p:spPr>
            <a:xfrm>
              <a:off x="0" y="0"/>
              <a:ext cx="1684909" cy="269318"/>
            </a:xfrm>
            <a:custGeom>
              <a:rect b="b" l="l" r="r" t="t"/>
              <a:pathLst>
                <a:path extrusionOk="0" h="269318" w="1684909">
                  <a:moveTo>
                    <a:pt x="0" y="0"/>
                  </a:moveTo>
                  <a:lnTo>
                    <a:pt x="1684909" y="0"/>
                  </a:lnTo>
                  <a:lnTo>
                    <a:pt x="1684909" y="269318"/>
                  </a:lnTo>
                  <a:lnTo>
                    <a:pt x="0" y="269318"/>
                  </a:lnTo>
                  <a:close/>
                </a:path>
              </a:pathLst>
            </a:custGeom>
            <a:solidFill>
              <a:srgbClr val="D80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13" name="Google Shape;213;g3f74acf52f0_0_103"/>
            <p:cNvSpPr txBox="1"/>
            <p:nvPr/>
          </p:nvSpPr>
          <p:spPr>
            <a:xfrm>
              <a:off x="0" y="-57150"/>
              <a:ext cx="1684800" cy="3264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grpSp>
      <p:sp>
        <p:nvSpPr>
          <p:cNvPr id="214" name="Google Shape;214;g3f74acf52f0_0_103"/>
          <p:cNvSpPr/>
          <p:nvPr/>
        </p:nvSpPr>
        <p:spPr>
          <a:xfrm>
            <a:off x="17252555" y="5547828"/>
            <a:ext cx="1032898" cy="2865247"/>
          </a:xfrm>
          <a:custGeom>
            <a:rect b="b" l="l" r="r" t="t"/>
            <a:pathLst>
              <a:path extrusionOk="0" h="2865247" w="3129993">
                <a:moveTo>
                  <a:pt x="0" y="0"/>
                </a:moveTo>
                <a:lnTo>
                  <a:pt x="3129993" y="0"/>
                </a:lnTo>
                <a:lnTo>
                  <a:pt x="3129993" y="2865248"/>
                </a:lnTo>
                <a:lnTo>
                  <a:pt x="0" y="2865248"/>
                </a:lnTo>
                <a:lnTo>
                  <a:pt x="0" y="0"/>
                </a:lnTo>
                <a:close/>
              </a:path>
            </a:pathLst>
          </a:custGeom>
          <a:blipFill rotWithShape="1">
            <a:blip r:embed="rId3">
              <a:alphaModFix/>
            </a:blip>
            <a:stretch>
              <a:fillRect b="0" l="0" r="-20227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15" name="Google Shape;215;g3f74acf52f0_0_103"/>
          <p:cNvSpPr/>
          <p:nvPr/>
        </p:nvSpPr>
        <p:spPr>
          <a:xfrm>
            <a:off x="6030701" y="-22473"/>
            <a:ext cx="3043038" cy="1030690"/>
          </a:xfrm>
          <a:custGeom>
            <a:rect b="b" l="l" r="r" t="t"/>
            <a:pathLst>
              <a:path extrusionOk="0" h="2785648" w="3043038">
                <a:moveTo>
                  <a:pt x="0" y="0"/>
                </a:moveTo>
                <a:lnTo>
                  <a:pt x="3043038" y="0"/>
                </a:lnTo>
                <a:lnTo>
                  <a:pt x="3043038" y="2785648"/>
                </a:lnTo>
                <a:lnTo>
                  <a:pt x="0" y="2785648"/>
                </a:lnTo>
                <a:lnTo>
                  <a:pt x="0" y="0"/>
                </a:lnTo>
                <a:close/>
              </a:path>
            </a:pathLst>
          </a:custGeom>
          <a:blipFill rotWithShape="1">
            <a:blip r:embed="rId4">
              <a:alphaModFix/>
            </a:blip>
            <a:stretch>
              <a:fillRect b="0" l="0" r="0" t="-17079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id="216" name="Google Shape;216;g3f74acf52f0_0_103"/>
          <p:cNvSpPr/>
          <p:nvPr/>
        </p:nvSpPr>
        <p:spPr>
          <a:xfrm flipH="1" rot="-5400000">
            <a:off x="980455" y="-980456"/>
            <a:ext cx="1711547" cy="3672459"/>
          </a:xfrm>
          <a:custGeom>
            <a:rect b="b" l="l" r="r" t="t"/>
            <a:pathLst>
              <a:path extrusionOk="0" h="4114800" w="2007680">
                <a:moveTo>
                  <a:pt x="2007680" y="0"/>
                </a:moveTo>
                <a:lnTo>
                  <a:pt x="0" y="0"/>
                </a:lnTo>
                <a:lnTo>
                  <a:pt x="0" y="4114800"/>
                </a:lnTo>
                <a:lnTo>
                  <a:pt x="2007680" y="4114800"/>
                </a:lnTo>
                <a:lnTo>
                  <a:pt x="2007680" y="0"/>
                </a:lnTo>
                <a:close/>
              </a:path>
            </a:pathLst>
          </a:custGeom>
          <a:blipFill rotWithShape="1">
            <a:blip r:embed="rId5">
              <a:alphaModFix/>
            </a:blip>
            <a:stretch>
              <a:fillRect b="0" l="-17240" r="0" t="-121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p:txBody>
      </p:sp>
      <p:sp>
        <p:nvSpPr>
          <p:cNvPr descr="Gavel with solid fill" id="217" name="Google Shape;217;g3f74acf52f0_0_103"/>
          <p:cNvSpPr/>
          <p:nvPr/>
        </p:nvSpPr>
        <p:spPr>
          <a:xfrm>
            <a:off x="1600416" y="4611215"/>
            <a:ext cx="5257800" cy="4436100"/>
          </a:xfrm>
          <a:prstGeom prst="roundRect">
            <a:avLst>
              <a:gd fmla="val 10000" name="adj"/>
            </a:avLst>
          </a:prstGeom>
          <a:blipFill rotWithShape="1">
            <a:blip r:embed="rId6">
              <a:alphaModFix/>
            </a:blip>
            <a:stretch>
              <a:fillRect b="-10000" l="0" r="0" t="-100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g3f74acf52f0_0_103"/>
          <p:cNvSpPr txBox="1"/>
          <p:nvPr/>
        </p:nvSpPr>
        <p:spPr>
          <a:xfrm>
            <a:off x="1295398" y="2582239"/>
            <a:ext cx="5867700" cy="15699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9600">
                <a:solidFill>
                  <a:srgbClr val="A20215"/>
                </a:solidFill>
                <a:latin typeface="Arial"/>
                <a:ea typeface="Arial"/>
                <a:cs typeface="Arial"/>
                <a:sym typeface="Arial"/>
              </a:rPr>
              <a:t>CHAIR</a:t>
            </a:r>
            <a:endParaRPr/>
          </a:p>
        </p:txBody>
      </p:sp>
      <p:sp>
        <p:nvSpPr>
          <p:cNvPr id="219" name="Google Shape;219;g3f74acf52f0_0_103"/>
          <p:cNvSpPr txBox="1"/>
          <p:nvPr/>
        </p:nvSpPr>
        <p:spPr>
          <a:xfrm>
            <a:off x="9997877" y="176307"/>
            <a:ext cx="7391400" cy="685800"/>
          </a:xfrm>
          <a:prstGeom prst="rect">
            <a:avLst/>
          </a:prstGeom>
          <a:gradFill>
            <a:gsLst>
              <a:gs pos="0">
                <a:srgbClr val="FFEB88"/>
              </a:gs>
              <a:gs pos="50000">
                <a:srgbClr val="FFF1B6"/>
              </a:gs>
              <a:gs pos="100000">
                <a:srgbClr val="FFF8DB"/>
              </a:gs>
            </a:gsLst>
            <a:lin ang="16200038" scaled="0"/>
          </a:gradFill>
          <a:ln>
            <a:noFill/>
          </a:ln>
        </p:spPr>
        <p:txBody>
          <a:bodyPr anchorCtr="0" anchor="ctr" bIns="0" lIns="0" spcFirstLastPara="1" rIns="0" wrap="square" tIns="0">
            <a:noAutofit/>
          </a:bodyPr>
          <a:lstStyle/>
          <a:p>
            <a:pPr indent="0" lvl="0" marL="0" marR="0" rtl="0" algn="ctr">
              <a:lnSpc>
                <a:spcPct val="177750"/>
              </a:lnSpc>
              <a:spcBef>
                <a:spcPts val="0"/>
              </a:spcBef>
              <a:spcAft>
                <a:spcPts val="0"/>
              </a:spcAft>
              <a:buNone/>
            </a:pPr>
            <a:r>
              <a:rPr b="1" lang="en-US" sz="3600">
                <a:solidFill>
                  <a:srgbClr val="1D1D1B"/>
                </a:solidFill>
                <a:latin typeface="Poppins"/>
                <a:ea typeface="Poppins"/>
                <a:cs typeface="Poppins"/>
                <a:sym typeface="Poppins"/>
              </a:rPr>
              <a:t>Chair Responsibilities</a:t>
            </a:r>
            <a:endParaRPr/>
          </a:p>
        </p:txBody>
      </p:sp>
      <p:sp>
        <p:nvSpPr>
          <p:cNvPr id="220" name="Google Shape;220;g3f74acf52f0_0_103"/>
          <p:cNvSpPr txBox="1"/>
          <p:nvPr/>
        </p:nvSpPr>
        <p:spPr>
          <a:xfrm>
            <a:off x="9982637" y="1046786"/>
            <a:ext cx="7213500" cy="8034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accent4"/>
                </a:solidFill>
                <a:latin typeface="Calibri"/>
                <a:ea typeface="Calibri"/>
                <a:cs typeface="Calibri"/>
                <a:sym typeface="Calibri"/>
              </a:rPr>
              <a:t>The GO Team Chair is the leader of the GO Team and presides at all meetings of the GO Team.</a:t>
            </a:r>
            <a:endParaRPr/>
          </a:p>
          <a:p>
            <a:pPr indent="0" lvl="0" marL="0" marR="0" rtl="0" algn="l">
              <a:spcBef>
                <a:spcPts val="0"/>
              </a:spcBef>
              <a:spcAft>
                <a:spcPts val="0"/>
              </a:spcAft>
              <a:buNone/>
            </a:pPr>
            <a:r>
              <a:t/>
            </a:r>
            <a:endParaRPr b="1" sz="2400" u="sng">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Key Responsibilities</a:t>
            </a:r>
            <a:endParaRPr sz="2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Leading GO Team Meetings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Working with the Principal and GO Team to develop meeting Agendas</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Ensuring every GO Team member has an opportunity to be heard</a:t>
            </a:r>
            <a:endParaRPr/>
          </a:p>
          <a:p>
            <a:pPr indent="-2857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Monitoring team compliance</a:t>
            </a:r>
            <a:endParaRPr/>
          </a:p>
          <a:p>
            <a:pPr indent="-133350" lvl="0" marL="285750" marR="0" rtl="0" algn="l">
              <a:spcBef>
                <a:spcPts val="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b="1" lang="en-US" sz="2400" u="sng">
                <a:solidFill>
                  <a:schemeClr val="dk1"/>
                </a:solidFill>
                <a:latin typeface="Calibri"/>
                <a:ea typeface="Calibri"/>
                <a:cs typeface="Calibri"/>
                <a:sym typeface="Calibri"/>
              </a:rPr>
              <a:t>Qualifications</a:t>
            </a:r>
            <a:endParaRPr sz="24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 commitment to the school and its values and an understanding of the school’s objectives, organization, and services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Knowledge of, and ability to work with, the broader school community</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Ability to understand concepts and articulate ideas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Willingness to learn facilitation skills and provide balanced leadership</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APS Red and Gray">
      <a:dk1>
        <a:srgbClr val="000000"/>
      </a:dk1>
      <a:lt1>
        <a:srgbClr val="F5F5F5"/>
      </a:lt1>
      <a:dk2>
        <a:srgbClr val="808184"/>
      </a:dk2>
      <a:lt2>
        <a:srgbClr val="F2F2F2"/>
      </a:lt2>
      <a:accent1>
        <a:srgbClr val="D8031C"/>
      </a:accent1>
      <a:accent2>
        <a:srgbClr val="C0C0C0"/>
      </a:accent2>
      <a:accent3>
        <a:srgbClr val="F5CE3E"/>
      </a:accent3>
      <a:accent4>
        <a:srgbClr val="6497BF"/>
      </a:accent4>
      <a:accent5>
        <a:srgbClr val="808184"/>
      </a:accent5>
      <a:accent6>
        <a:srgbClr val="D8031C"/>
      </a:accent6>
      <a:hlink>
        <a:srgbClr val="808184"/>
      </a:hlink>
      <a:folHlink>
        <a:srgbClr val="6497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APS Red and Gray">
      <a:dk1>
        <a:srgbClr val="000000"/>
      </a:dk1>
      <a:lt1>
        <a:srgbClr val="F5F5F5"/>
      </a:lt1>
      <a:dk2>
        <a:srgbClr val="808184"/>
      </a:dk2>
      <a:lt2>
        <a:srgbClr val="F2F2F2"/>
      </a:lt2>
      <a:accent1>
        <a:srgbClr val="D8031C"/>
      </a:accent1>
      <a:accent2>
        <a:srgbClr val="C0C0C0"/>
      </a:accent2>
      <a:accent3>
        <a:srgbClr val="F5CE3E"/>
      </a:accent3>
      <a:accent4>
        <a:srgbClr val="6497BF"/>
      </a:accent4>
      <a:accent5>
        <a:srgbClr val="808184"/>
      </a:accent5>
      <a:accent6>
        <a:srgbClr val="D8031C"/>
      </a:accent6>
      <a:hlink>
        <a:srgbClr val="808184"/>
      </a:hlink>
      <a:folHlink>
        <a:srgbClr val="6497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Diane Jacobi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0x0101007A977F1402712049B4BB4CDB1A03C7C8</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