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12192000"/>
  <p:notesSz cx="7023100" cy="9309100"/>
  <p:embeddedFontLst>
    <p:embeddedFont>
      <p:font typeface="Overlock"/>
      <p:regular r:id="rId28"/>
      <p:bold r:id="rId29"/>
      <p:italic r:id="rId30"/>
      <p:boldItalic r:id="rId31"/>
    </p:embeddedFont>
    <p:embeddedFont>
      <p:font typeface="EB Garamond"/>
      <p:regular r:id="rId32"/>
      <p:bold r:id="rId33"/>
      <p:italic r:id="rId34"/>
      <p:boldItalic r:id="rId35"/>
    </p:embeddedFont>
    <p:embeddedFont>
      <p:font typeface="Century Schoolbook"/>
      <p:regular r:id="rId36"/>
      <p:bold r:id="rId37"/>
      <p:italic r:id="rId38"/>
      <p:boldItalic r:id="rId39"/>
    </p:embeddedFont>
    <p:embeddedFont>
      <p:font typeface="Arial Black"/>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1" roundtripDataSignature="AMtx7mgwPbT+E6NrfJltbLmJL8UgEmcF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4AEC35-C7BE-49E4-B2ED-9975A1FFBC3F}">
  <a:tblStyle styleId="{114AEC35-C7BE-49E4-B2ED-9975A1FFBC3F}" styleName="Table_0">
    <a:wholeTbl>
      <a:tcTxStyle b="off" i="off">
        <a:font>
          <a:latin typeface="Tenorite"/>
          <a:ea typeface="Tenorite"/>
          <a:cs typeface="Tenorit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6E8"/>
          </a:solidFill>
        </a:fill>
      </a:tcStyle>
    </a:wholeTbl>
    <a:band1H>
      <a:tcTxStyle/>
      <a:tcStyle>
        <a:fill>
          <a:solidFill>
            <a:srgbClr val="FAEDCE"/>
          </a:solidFill>
        </a:fill>
      </a:tcStyle>
    </a:band1H>
    <a:band2H>
      <a:tcTxStyle/>
    </a:band2H>
    <a:band1V>
      <a:tcTxStyle/>
      <a:tcStyle>
        <a:fill>
          <a:solidFill>
            <a:srgbClr val="FAEDCE"/>
          </a:solidFill>
        </a:fill>
      </a:tcStyle>
    </a:band1V>
    <a:band2V>
      <a:tcTxStyle/>
    </a:band2V>
    <a:lastCol>
      <a:tcTxStyle b="on" i="off">
        <a:font>
          <a:latin typeface="Tenorite"/>
          <a:ea typeface="Tenorite"/>
          <a:cs typeface="Tenorite"/>
        </a:font>
        <a:schemeClr val="lt1"/>
      </a:tcTxStyle>
      <a:tcStyle>
        <a:fill>
          <a:solidFill>
            <a:schemeClr val="accent1"/>
          </a:solidFill>
        </a:fill>
      </a:tcStyle>
    </a:lastCol>
    <a:firstCol>
      <a:tcTxStyle b="on" i="off">
        <a:font>
          <a:latin typeface="Tenorite"/>
          <a:ea typeface="Tenorite"/>
          <a:cs typeface="Tenorite"/>
        </a:font>
        <a:schemeClr val="lt1"/>
      </a:tcTxStyle>
      <a:tcStyle>
        <a:fill>
          <a:solidFill>
            <a:schemeClr val="accent1"/>
          </a:solidFill>
        </a:fill>
      </a:tcStyle>
    </a:firstCol>
    <a:lastRow>
      <a:tcTxStyle b="on" i="off">
        <a:font>
          <a:latin typeface="Tenorite"/>
          <a:ea typeface="Tenorite"/>
          <a:cs typeface="Tenorit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enorite"/>
          <a:ea typeface="Tenorite"/>
          <a:cs typeface="Tenorit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EB83E11-588C-441E-9767-C8DBBE5BF719}" styleName="Table_1">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CE7"/>
          </a:solidFill>
        </a:fill>
      </a:tcStyle>
    </a:wholeTbl>
    <a:band1H>
      <a:tcTxStyle/>
      <a:tcStyle>
        <a:fill>
          <a:solidFill>
            <a:srgbClr val="EFD6CB"/>
          </a:solidFill>
        </a:fill>
      </a:tcStyle>
    </a:band1H>
    <a:band2H>
      <a:tcTxStyle/>
    </a:band2H>
    <a:band1V>
      <a:tcTxStyle/>
      <a:tcStyle>
        <a:fill>
          <a:solidFill>
            <a:srgbClr val="EFD6CB"/>
          </a:solidFill>
        </a:fill>
      </a:tcStyle>
    </a:band1V>
    <a:band2V>
      <a:tcTxStyle/>
    </a:band2V>
    <a:lastCol>
      <a:tcTxStyle b="on" i="off">
        <a:font>
          <a:latin typeface="Sabon Next LT"/>
          <a:ea typeface="Sabon Next LT"/>
          <a:cs typeface="Sabon Next LT"/>
        </a:font>
        <a:schemeClr val="lt1"/>
      </a:tcTxStyle>
      <a:tcStyle>
        <a:fill>
          <a:solidFill>
            <a:schemeClr val="accent2"/>
          </a:solidFill>
        </a:fill>
      </a:tcStyle>
    </a:lastCol>
    <a:firstCol>
      <a:tcTxStyle b="on" i="off">
        <a:font>
          <a:latin typeface="Sabon Next LT"/>
          <a:ea typeface="Sabon Next LT"/>
          <a:cs typeface="Sabon Next LT"/>
        </a:font>
        <a:schemeClr val="lt1"/>
      </a:tcTxStyle>
      <a:tcStyle>
        <a:fill>
          <a:solidFill>
            <a:schemeClr val="accent2"/>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248AA5F2-AF8B-44AB-AF34-9F164A9F2AD1}" styleName="Table_2">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FE7"/>
          </a:solidFill>
        </a:fill>
      </a:tcStyle>
    </a:wholeTbl>
    <a:band1H>
      <a:tcTxStyle/>
      <a:tcStyle>
        <a:fill>
          <a:solidFill>
            <a:srgbClr val="CADDCC"/>
          </a:solidFill>
        </a:fill>
      </a:tcStyle>
    </a:band1H>
    <a:band2H>
      <a:tcTxStyle/>
    </a:band2H>
    <a:band1V>
      <a:tcTxStyle/>
      <a:tcStyle>
        <a:fill>
          <a:solidFill>
            <a:srgbClr val="CADDCC"/>
          </a:solidFill>
        </a:fill>
      </a:tcStyle>
    </a:band1V>
    <a:band2V>
      <a:tcTxStyle/>
    </a:band2V>
    <a:lastCol>
      <a:tcTxStyle b="on" i="off">
        <a:font>
          <a:latin typeface="Sabon Next LT"/>
          <a:ea typeface="Sabon Next LT"/>
          <a:cs typeface="Sabon Next LT"/>
        </a:font>
        <a:schemeClr val="lt1"/>
      </a:tcTxStyle>
      <a:tcStyle>
        <a:fill>
          <a:solidFill>
            <a:schemeClr val="accent6"/>
          </a:solidFill>
        </a:fill>
      </a:tcStyle>
    </a:lastCol>
    <a:firstCol>
      <a:tcTxStyle b="on" i="off">
        <a:font>
          <a:latin typeface="Sabon Next LT"/>
          <a:ea typeface="Sabon Next LT"/>
          <a:cs typeface="Sabon Next LT"/>
        </a:font>
        <a:schemeClr val="lt1"/>
      </a:tcTxStyle>
      <a:tcStyle>
        <a:fill>
          <a:solidFill>
            <a:schemeClr val="accent6"/>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alBlack-regular.fntdata"/><Relationship Id="rId20" Type="http://schemas.openxmlformats.org/officeDocument/2006/relationships/slide" Target="slides/slide13.xml"/><Relationship Id="rId41"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Overlock-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verlock-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verlock-boldItalic.fntdata"/><Relationship Id="rId30" Type="http://schemas.openxmlformats.org/officeDocument/2006/relationships/font" Target="fonts/Overlock-italic.fntdata"/><Relationship Id="rId11" Type="http://schemas.openxmlformats.org/officeDocument/2006/relationships/slide" Target="slides/slide4.xml"/><Relationship Id="rId33" Type="http://schemas.openxmlformats.org/officeDocument/2006/relationships/font" Target="fonts/EBGaramond-bold.fntdata"/><Relationship Id="rId10" Type="http://schemas.openxmlformats.org/officeDocument/2006/relationships/slide" Target="slides/slide3.xml"/><Relationship Id="rId32" Type="http://schemas.openxmlformats.org/officeDocument/2006/relationships/font" Target="fonts/EBGaramond-regular.fntdata"/><Relationship Id="rId13" Type="http://schemas.openxmlformats.org/officeDocument/2006/relationships/slide" Target="slides/slide6.xml"/><Relationship Id="rId35" Type="http://schemas.openxmlformats.org/officeDocument/2006/relationships/font" Target="fonts/EBGaramond-boldItalic.fntdata"/><Relationship Id="rId12" Type="http://schemas.openxmlformats.org/officeDocument/2006/relationships/slide" Target="slides/slide5.xml"/><Relationship Id="rId34" Type="http://schemas.openxmlformats.org/officeDocument/2006/relationships/font" Target="fonts/EBGaramond-italic.fntdata"/><Relationship Id="rId15" Type="http://schemas.openxmlformats.org/officeDocument/2006/relationships/slide" Target="slides/slide8.xml"/><Relationship Id="rId37" Type="http://schemas.openxmlformats.org/officeDocument/2006/relationships/font" Target="fonts/CenturySchoolbook-bold.fntdata"/><Relationship Id="rId14" Type="http://schemas.openxmlformats.org/officeDocument/2006/relationships/slide" Target="slides/slide7.xml"/><Relationship Id="rId36" Type="http://schemas.openxmlformats.org/officeDocument/2006/relationships/font" Target="fonts/CenturySchoolbook-regular.fntdata"/><Relationship Id="rId17" Type="http://schemas.openxmlformats.org/officeDocument/2006/relationships/slide" Target="slides/slide10.xml"/><Relationship Id="rId39" Type="http://schemas.openxmlformats.org/officeDocument/2006/relationships/font" Target="fonts/CenturySchoolbook-boldItalic.fntdata"/><Relationship Id="rId16" Type="http://schemas.openxmlformats.org/officeDocument/2006/relationships/slide" Target="slides/slide9.xml"/><Relationship Id="rId38" Type="http://schemas.openxmlformats.org/officeDocument/2006/relationships/font" Target="fonts/CenturySchoolbook-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387" name="Google Shape;387;p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0: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1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27" name="Google Shape;527;p1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 am passing out the definitions for these funding categories. You will see what makes up each category. Although the school’s total budget amount will not change, allocation per function may change depending on our conversations and school needs.</a:t>
            </a:r>
            <a:endParaRPr/>
          </a:p>
        </p:txBody>
      </p:sp>
      <p:sp>
        <p:nvSpPr>
          <p:cNvPr id="537" name="Google Shape;537;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i="1" lang="en-US"/>
              <a:t>Explain the pie chart and allocations</a:t>
            </a:r>
            <a:endParaRPr/>
          </a:p>
        </p:txBody>
      </p:sp>
      <p:sp>
        <p:nvSpPr>
          <p:cNvPr id="545" name="Google Shape;545;p1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b9379c7f46_0_0:notes"/>
          <p:cNvSpPr/>
          <p:nvPr>
            <p:ph idx="2" type="sldImg"/>
          </p:nvPr>
        </p:nvSpPr>
        <p:spPr>
          <a:xfrm>
            <a:off x="720725" y="1165225"/>
            <a:ext cx="5581800" cy="31401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b9379c7f46_0_0:notes"/>
          <p:cNvSpPr txBox="1"/>
          <p:nvPr>
            <p:ph idx="1" type="body"/>
          </p:nvPr>
        </p:nvSpPr>
        <p:spPr>
          <a:xfrm>
            <a:off x="702311" y="4480004"/>
            <a:ext cx="5618400" cy="3665400"/>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53" name="Google Shape;553;g2b9379c7f46_0_0:notes"/>
          <p:cNvSpPr txBox="1"/>
          <p:nvPr>
            <p:ph idx="12" type="sldNum"/>
          </p:nvPr>
        </p:nvSpPr>
        <p:spPr>
          <a:xfrm>
            <a:off x="3978133" y="8842034"/>
            <a:ext cx="3043200" cy="467100"/>
          </a:xfrm>
          <a:prstGeom prst="rect">
            <a:avLst/>
          </a:prstGeom>
        </p:spPr>
        <p:txBody>
          <a:bodyPr anchorCtr="0" anchor="b" bIns="46750" lIns="93525" spcFirstLastPara="1" rIns="93525" wrap="square" tIns="467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4: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59" name="Google Shape;559;p1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5: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1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65" name="Google Shape;565;p1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7: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74" name="Google Shape;574;p1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1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CHAIR - Our final task for today! Here are questions that we need to consider to ensure we have a good working draft budget. Let’s walk through them together.</a:t>
            </a:r>
            <a:endParaRPr/>
          </a:p>
        </p:txBody>
      </p:sp>
      <p:sp>
        <p:nvSpPr>
          <p:cNvPr id="582" name="Google Shape;582;p1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97" name="Google Shape;59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0: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2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In February, we will meet again to discuss how the school’s budget has been allocated to support the programmatic needs and FY23 key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think we need to continue our budget conversations, we will schedule additional meetings. My goal is to make sure your voices are reflected in our school’s budget.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also be meeting with my Associate Superintendent, program managers and other key leaders to go over our budget and to make sure the school is meeting the standards of service and appropriately staffing.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the week of Feb. 24</a:t>
            </a:r>
            <a:r>
              <a:rPr baseline="30000" lang="en-US"/>
              <a:t>th</a:t>
            </a:r>
            <a:r>
              <a:rPr lang="en-US"/>
              <a:t> -March 2</a:t>
            </a:r>
            <a:r>
              <a:rPr baseline="30000" lang="en-US"/>
              <a:t>nd</a:t>
            </a:r>
            <a:r>
              <a:rPr lang="en-US"/>
              <a:t> , HR Staffing Conferences will be held.  At this meeting, I will present my plan for staff utilization, resource distribution and plan for staffing implications.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need to approve the budget at the ________ meeting.</a:t>
            </a:r>
            <a:endParaRPr/>
          </a:p>
        </p:txBody>
      </p:sp>
      <p:sp>
        <p:nvSpPr>
          <p:cNvPr id="605" name="Google Shape;605;p2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393" name="Google Shape;393;p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12" name="Google Shape;61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spcBef>
                <a:spcPts val="0"/>
              </a:spcBef>
              <a:spcAft>
                <a:spcPts val="0"/>
              </a:spcAft>
              <a:buNone/>
            </a:pPr>
            <a:r>
              <a:t/>
            </a:r>
            <a:endParaRPr/>
          </a:p>
        </p:txBody>
      </p:sp>
      <p:sp>
        <p:nvSpPr>
          <p:cNvPr id="417" name="Google Shape;417;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219981" lvl="0" marL="346981" rtl="0" algn="l">
              <a:lnSpc>
                <a:spcPct val="150000"/>
              </a:lnSpc>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p:txBody>
      </p:sp>
      <p:sp>
        <p:nvSpPr>
          <p:cNvPr id="440" name="Google Shape;440;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5:notes"/>
          <p:cNvSpPr txBox="1"/>
          <p:nvPr>
            <p:ph idx="1" type="body"/>
          </p:nvPr>
        </p:nvSpPr>
        <p:spPr>
          <a:xfrm>
            <a:off x="692150" y="4438650"/>
            <a:ext cx="5534024" cy="363219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Looking for general consensus prior to Staffing Conferences</a:t>
            </a:r>
            <a:endParaRPr/>
          </a:p>
        </p:txBody>
      </p:sp>
      <p:sp>
        <p:nvSpPr>
          <p:cNvPr id="479" name="Google Shape;479;p5:notes"/>
          <p:cNvSpPr/>
          <p:nvPr>
            <p:ph idx="2" type="sldImg"/>
          </p:nvPr>
        </p:nvSpPr>
        <p:spPr>
          <a:xfrm>
            <a:off x="692150" y="1152525"/>
            <a:ext cx="5534025" cy="3113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f0da9985d2_0_0:notes"/>
          <p:cNvSpPr/>
          <p:nvPr>
            <p:ph idx="2" type="sldImg"/>
          </p:nvPr>
        </p:nvSpPr>
        <p:spPr>
          <a:xfrm>
            <a:off x="720725" y="1165225"/>
            <a:ext cx="5581800" cy="314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1f0da9985d2_0_0:notes"/>
          <p:cNvSpPr txBox="1"/>
          <p:nvPr>
            <p:ph idx="1" type="body"/>
          </p:nvPr>
        </p:nvSpPr>
        <p:spPr>
          <a:xfrm>
            <a:off x="702311" y="4480004"/>
            <a:ext cx="5618400" cy="3665400"/>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487" name="Google Shape;487;g1f0da9985d2_0_0:notes"/>
          <p:cNvSpPr txBox="1"/>
          <p:nvPr>
            <p:ph idx="12" type="sldNum"/>
          </p:nvPr>
        </p:nvSpPr>
        <p:spPr>
          <a:xfrm>
            <a:off x="3978133" y="8842034"/>
            <a:ext cx="3043200" cy="46710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f0da9985d2_0_173:notes"/>
          <p:cNvSpPr/>
          <p:nvPr>
            <p:ph idx="2" type="sldImg"/>
          </p:nvPr>
        </p:nvSpPr>
        <p:spPr>
          <a:xfrm>
            <a:off x="720725" y="1165225"/>
            <a:ext cx="5581800" cy="314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1f0da9985d2_0_173:notes"/>
          <p:cNvSpPr txBox="1"/>
          <p:nvPr>
            <p:ph idx="1" type="body"/>
          </p:nvPr>
        </p:nvSpPr>
        <p:spPr>
          <a:xfrm>
            <a:off x="702311" y="4480004"/>
            <a:ext cx="5618400" cy="3665400"/>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a:t>
            </a:r>
            <a:endParaRPr/>
          </a:p>
        </p:txBody>
      </p:sp>
      <p:sp>
        <p:nvSpPr>
          <p:cNvPr id="497" name="Google Shape;497;g1f0da9985d2_0_173:notes"/>
          <p:cNvSpPr txBox="1"/>
          <p:nvPr>
            <p:ph idx="12" type="sldNum"/>
          </p:nvPr>
        </p:nvSpPr>
        <p:spPr>
          <a:xfrm>
            <a:off x="3978133" y="8842034"/>
            <a:ext cx="3043200" cy="46710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07" name="Google Shape;507;p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9: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17" name="Google Shape;517;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23"/>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6" name="Google Shape;16;p23"/>
          <p:cNvSpPr/>
          <p:nvPr/>
        </p:nvSpPr>
        <p:spPr>
          <a:xfrm>
            <a:off x="7610253"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7" name="Google Shape;17;p23"/>
          <p:cNvSpPr/>
          <p:nvPr/>
        </p:nvSpPr>
        <p:spPr>
          <a:xfrm>
            <a:off x="9883919" y="4"/>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8" name="Google Shape;18;p23"/>
          <p:cNvSpPr/>
          <p:nvPr/>
        </p:nvSpPr>
        <p:spPr>
          <a:xfrm>
            <a:off x="8395731" y="4"/>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9" name="Google Shape;19;p23"/>
          <p:cNvSpPr/>
          <p:nvPr/>
        </p:nvSpPr>
        <p:spPr>
          <a:xfrm>
            <a:off x="1390855" y="3130664"/>
            <a:ext cx="3106248" cy="3748831"/>
          </a:xfrm>
          <a:custGeom>
            <a:rect b="b" l="l" r="r" t="t"/>
            <a:pathLst>
              <a:path extrusionOk="0" h="3748831" w="3106248">
                <a:moveTo>
                  <a:pt x="0" y="0"/>
                </a:moveTo>
                <a:lnTo>
                  <a:pt x="3106248" y="3748831"/>
                </a:lnTo>
                <a:lnTo>
                  <a:pt x="0" y="3748831"/>
                </a:lnTo>
                <a:close/>
              </a:path>
            </a:pathLst>
          </a:custGeom>
          <a:solidFill>
            <a:schemeClr val="accent2">
              <a:alpha val="98823"/>
            </a:scheme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20" name="Google Shape;20;p23"/>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EB Garamond"/>
              <a:ea typeface="EB Garamond"/>
              <a:cs typeface="EB Garamond"/>
              <a:sym typeface="EB Garamond"/>
            </a:endParaRPr>
          </a:p>
        </p:txBody>
      </p:sp>
      <p:sp>
        <p:nvSpPr>
          <p:cNvPr id="21" name="Google Shape;21;p23"/>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3"/>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sz="1800">
                <a:solidFill>
                  <a:schemeClr val="accent6"/>
                </a:solidFill>
              </a:defRPr>
            </a:lvl1pPr>
            <a:lvl2pPr indent="-228600" lvl="1" marL="914400" algn="l">
              <a:lnSpc>
                <a:spcPct val="100000"/>
              </a:lnSpc>
              <a:spcBef>
                <a:spcPts val="270"/>
              </a:spcBef>
              <a:spcAft>
                <a:spcPts val="0"/>
              </a:spcAft>
              <a:buClr>
                <a:srgbClr val="888888"/>
              </a:buClr>
              <a:buSzPts val="1500"/>
              <a:buNone/>
              <a:defRPr sz="1500">
                <a:solidFill>
                  <a:srgbClr val="888888"/>
                </a:solidFill>
              </a:defRPr>
            </a:lvl2pPr>
            <a:lvl3pPr indent="-228600" lvl="2" marL="1371600" algn="l">
              <a:lnSpc>
                <a:spcPct val="100000"/>
              </a:lnSpc>
              <a:spcBef>
                <a:spcPts val="270"/>
              </a:spcBef>
              <a:spcAft>
                <a:spcPts val="0"/>
              </a:spcAft>
              <a:buClr>
                <a:srgbClr val="888888"/>
              </a:buClr>
              <a:buSzPts val="1350"/>
              <a:buNone/>
              <a:defRPr sz="1350">
                <a:solidFill>
                  <a:srgbClr val="888888"/>
                </a:solidFill>
              </a:defRPr>
            </a:lvl3pPr>
            <a:lvl4pPr indent="-228600" lvl="3" marL="1828800" algn="l">
              <a:lnSpc>
                <a:spcPct val="100000"/>
              </a:lnSpc>
              <a:spcBef>
                <a:spcPts val="270"/>
              </a:spcBef>
              <a:spcAft>
                <a:spcPts val="0"/>
              </a:spcAft>
              <a:buClr>
                <a:srgbClr val="888888"/>
              </a:buClr>
              <a:buSzPts val="1200"/>
              <a:buNone/>
              <a:defRPr sz="1200">
                <a:solidFill>
                  <a:srgbClr val="888888"/>
                </a:solidFill>
              </a:defRPr>
            </a:lvl4pPr>
            <a:lvl5pPr indent="-228600" lvl="4" marL="2286000" algn="l">
              <a:lnSpc>
                <a:spcPct val="100000"/>
              </a:lnSpc>
              <a:spcBef>
                <a:spcPts val="270"/>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85" name="Shape 85"/>
        <p:cNvGrpSpPr/>
        <p:nvPr/>
      </p:nvGrpSpPr>
      <p:grpSpPr>
        <a:xfrm>
          <a:off x="0" y="0"/>
          <a:ext cx="0" cy="0"/>
          <a:chOff x="0" y="0"/>
          <a:chExt cx="0" cy="0"/>
        </a:xfrm>
      </p:grpSpPr>
      <p:sp>
        <p:nvSpPr>
          <p:cNvPr id="86" name="Google Shape;86;p37"/>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8">
              <a:solidFill>
                <a:schemeClr val="lt1"/>
              </a:solidFill>
              <a:latin typeface="EB Garamond"/>
              <a:ea typeface="EB Garamond"/>
              <a:cs typeface="EB Garamond"/>
              <a:sym typeface="EB Garamond"/>
            </a:endParaRPr>
          </a:p>
        </p:txBody>
      </p:sp>
      <p:sp>
        <p:nvSpPr>
          <p:cNvPr id="87" name="Google Shape;87;p37"/>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7"/>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37"/>
          <p:cNvSpPr/>
          <p:nvPr>
            <p:ph idx="2" type="pic"/>
          </p:nvPr>
        </p:nvSpPr>
        <p:spPr>
          <a:xfrm>
            <a:off x="758905" y="2392023"/>
            <a:ext cx="2596896" cy="2596896"/>
          </a:xfrm>
          <a:prstGeom prst="rect">
            <a:avLst/>
          </a:prstGeom>
          <a:solidFill>
            <a:srgbClr val="DB6EC7"/>
          </a:solidFill>
          <a:ln>
            <a:noFill/>
          </a:ln>
        </p:spPr>
      </p:sp>
      <p:sp>
        <p:nvSpPr>
          <p:cNvPr id="90" name="Google Shape;90;p37"/>
          <p:cNvSpPr txBox="1"/>
          <p:nvPr>
            <p:ph idx="1" type="body"/>
          </p:nvPr>
        </p:nvSpPr>
        <p:spPr>
          <a:xfrm>
            <a:off x="758906"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37"/>
          <p:cNvSpPr txBox="1"/>
          <p:nvPr>
            <p:ph idx="3" type="body"/>
          </p:nvPr>
        </p:nvSpPr>
        <p:spPr>
          <a:xfrm>
            <a:off x="916885" y="559975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37"/>
          <p:cNvSpPr/>
          <p:nvPr>
            <p:ph idx="4" type="pic"/>
          </p:nvPr>
        </p:nvSpPr>
        <p:spPr>
          <a:xfrm>
            <a:off x="3517361" y="2392619"/>
            <a:ext cx="2596896" cy="2596896"/>
          </a:xfrm>
          <a:prstGeom prst="rect">
            <a:avLst/>
          </a:prstGeom>
          <a:solidFill>
            <a:srgbClr val="DB6EC7"/>
          </a:solidFill>
          <a:ln>
            <a:noFill/>
          </a:ln>
        </p:spPr>
      </p:sp>
      <p:sp>
        <p:nvSpPr>
          <p:cNvPr id="93" name="Google Shape;93;p37"/>
          <p:cNvSpPr txBox="1"/>
          <p:nvPr>
            <p:ph idx="5" type="body"/>
          </p:nvPr>
        </p:nvSpPr>
        <p:spPr>
          <a:xfrm>
            <a:off x="3516749"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37"/>
          <p:cNvSpPr txBox="1"/>
          <p:nvPr>
            <p:ph idx="6" type="body"/>
          </p:nvPr>
        </p:nvSpPr>
        <p:spPr>
          <a:xfrm>
            <a:off x="3674073" y="5600353"/>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37"/>
          <p:cNvSpPr/>
          <p:nvPr>
            <p:ph idx="7" type="pic"/>
          </p:nvPr>
        </p:nvSpPr>
        <p:spPr>
          <a:xfrm>
            <a:off x="6275817" y="2393215"/>
            <a:ext cx="2596896" cy="2596896"/>
          </a:xfrm>
          <a:prstGeom prst="rect">
            <a:avLst/>
          </a:prstGeom>
          <a:solidFill>
            <a:srgbClr val="DB6EC7"/>
          </a:solidFill>
          <a:ln>
            <a:noFill/>
          </a:ln>
        </p:spPr>
      </p:sp>
      <p:sp>
        <p:nvSpPr>
          <p:cNvPr id="96" name="Google Shape;96;p37"/>
          <p:cNvSpPr txBox="1"/>
          <p:nvPr>
            <p:ph idx="8" type="body"/>
          </p:nvPr>
        </p:nvSpPr>
        <p:spPr>
          <a:xfrm>
            <a:off x="6274590"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37"/>
          <p:cNvSpPr txBox="1"/>
          <p:nvPr>
            <p:ph idx="9" type="body"/>
          </p:nvPr>
        </p:nvSpPr>
        <p:spPr>
          <a:xfrm>
            <a:off x="6432529"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37"/>
          <p:cNvSpPr/>
          <p:nvPr>
            <p:ph idx="13" type="pic"/>
          </p:nvPr>
        </p:nvSpPr>
        <p:spPr>
          <a:xfrm>
            <a:off x="9034272" y="2393215"/>
            <a:ext cx="2596896" cy="2596896"/>
          </a:xfrm>
          <a:prstGeom prst="rect">
            <a:avLst/>
          </a:prstGeom>
          <a:solidFill>
            <a:srgbClr val="DB6EC7"/>
          </a:solidFill>
          <a:ln>
            <a:noFill/>
          </a:ln>
        </p:spPr>
      </p:sp>
      <p:sp>
        <p:nvSpPr>
          <p:cNvPr id="99" name="Google Shape;99;p37"/>
          <p:cNvSpPr txBox="1"/>
          <p:nvPr>
            <p:ph idx="14" type="body"/>
          </p:nvPr>
        </p:nvSpPr>
        <p:spPr>
          <a:xfrm>
            <a:off x="9032433"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0" name="Google Shape;100;p37"/>
          <p:cNvSpPr txBox="1"/>
          <p:nvPr>
            <p:ph idx="15" type="body"/>
          </p:nvPr>
        </p:nvSpPr>
        <p:spPr>
          <a:xfrm>
            <a:off x="9190984"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101" name="Shape 101"/>
        <p:cNvGrpSpPr/>
        <p:nvPr/>
      </p:nvGrpSpPr>
      <p:grpSpPr>
        <a:xfrm>
          <a:off x="0" y="0"/>
          <a:ext cx="0" cy="0"/>
          <a:chOff x="0" y="0"/>
          <a:chExt cx="0" cy="0"/>
        </a:xfrm>
      </p:grpSpPr>
      <p:sp>
        <p:nvSpPr>
          <p:cNvPr id="102" name="Google Shape;102;p38"/>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8"/>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4" name="Google Shape;104;p38"/>
          <p:cNvSpPr/>
          <p:nvPr>
            <p:ph idx="2" type="pic"/>
          </p:nvPr>
        </p:nvSpPr>
        <p:spPr>
          <a:xfrm>
            <a:off x="1271016" y="1545336"/>
            <a:ext cx="2029968" cy="1828800"/>
          </a:xfrm>
          <a:prstGeom prst="rect">
            <a:avLst/>
          </a:prstGeom>
          <a:solidFill>
            <a:srgbClr val="DB6EC7"/>
          </a:solidFill>
          <a:ln>
            <a:noFill/>
          </a:ln>
        </p:spPr>
      </p:sp>
      <p:sp>
        <p:nvSpPr>
          <p:cNvPr id="105" name="Google Shape;105;p38"/>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38"/>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 name="Google Shape;107;p38"/>
          <p:cNvSpPr/>
          <p:nvPr>
            <p:ph idx="4" type="pic"/>
          </p:nvPr>
        </p:nvSpPr>
        <p:spPr>
          <a:xfrm>
            <a:off x="1271016" y="4144264"/>
            <a:ext cx="2029968" cy="1828800"/>
          </a:xfrm>
          <a:prstGeom prst="rect">
            <a:avLst/>
          </a:prstGeom>
          <a:solidFill>
            <a:srgbClr val="DB6EC7"/>
          </a:solidFill>
          <a:ln>
            <a:noFill/>
          </a:ln>
        </p:spPr>
      </p:sp>
      <p:sp>
        <p:nvSpPr>
          <p:cNvPr id="108" name="Google Shape;108;p38"/>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p38"/>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38"/>
          <p:cNvSpPr/>
          <p:nvPr>
            <p:ph idx="7" type="pic"/>
          </p:nvPr>
        </p:nvSpPr>
        <p:spPr>
          <a:xfrm>
            <a:off x="3828288" y="1545336"/>
            <a:ext cx="2029968" cy="1828800"/>
          </a:xfrm>
          <a:prstGeom prst="rect">
            <a:avLst/>
          </a:prstGeom>
          <a:solidFill>
            <a:srgbClr val="DB6EC7"/>
          </a:solidFill>
          <a:ln>
            <a:noFill/>
          </a:ln>
        </p:spPr>
      </p:sp>
      <p:sp>
        <p:nvSpPr>
          <p:cNvPr id="111" name="Google Shape;111;p38"/>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38"/>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38"/>
          <p:cNvSpPr/>
          <p:nvPr>
            <p:ph idx="13" type="pic"/>
          </p:nvPr>
        </p:nvSpPr>
        <p:spPr>
          <a:xfrm>
            <a:off x="3828288" y="4144264"/>
            <a:ext cx="2029968" cy="1828800"/>
          </a:xfrm>
          <a:prstGeom prst="rect">
            <a:avLst/>
          </a:prstGeom>
          <a:solidFill>
            <a:srgbClr val="DB6EC7"/>
          </a:solidFill>
          <a:ln>
            <a:noFill/>
          </a:ln>
        </p:spPr>
      </p:sp>
      <p:sp>
        <p:nvSpPr>
          <p:cNvPr id="114" name="Google Shape;114;p38"/>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38"/>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38"/>
          <p:cNvSpPr/>
          <p:nvPr>
            <p:ph idx="16" type="pic"/>
          </p:nvPr>
        </p:nvSpPr>
        <p:spPr>
          <a:xfrm>
            <a:off x="6385560" y="1545336"/>
            <a:ext cx="2029968" cy="1828800"/>
          </a:xfrm>
          <a:prstGeom prst="rect">
            <a:avLst/>
          </a:prstGeom>
          <a:solidFill>
            <a:srgbClr val="DB6EC7"/>
          </a:solidFill>
          <a:ln>
            <a:noFill/>
          </a:ln>
        </p:spPr>
      </p:sp>
      <p:sp>
        <p:nvSpPr>
          <p:cNvPr id="117" name="Google Shape;117;p38"/>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 name="Google Shape;118;p38"/>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9" name="Google Shape;119;p38"/>
          <p:cNvSpPr/>
          <p:nvPr>
            <p:ph idx="19" type="pic"/>
          </p:nvPr>
        </p:nvSpPr>
        <p:spPr>
          <a:xfrm>
            <a:off x="6385560" y="4144264"/>
            <a:ext cx="2029968" cy="1828800"/>
          </a:xfrm>
          <a:prstGeom prst="rect">
            <a:avLst/>
          </a:prstGeom>
          <a:solidFill>
            <a:srgbClr val="DB6EC7"/>
          </a:solidFill>
          <a:ln>
            <a:noFill/>
          </a:ln>
        </p:spPr>
      </p:sp>
      <p:sp>
        <p:nvSpPr>
          <p:cNvPr id="120" name="Google Shape;120;p38"/>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38"/>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38"/>
          <p:cNvSpPr/>
          <p:nvPr>
            <p:ph idx="22" type="pic"/>
          </p:nvPr>
        </p:nvSpPr>
        <p:spPr>
          <a:xfrm>
            <a:off x="8942832" y="1545336"/>
            <a:ext cx="2029968" cy="1828800"/>
          </a:xfrm>
          <a:prstGeom prst="rect">
            <a:avLst/>
          </a:prstGeom>
          <a:solidFill>
            <a:srgbClr val="DB6EC7"/>
          </a:solidFill>
          <a:ln>
            <a:noFill/>
          </a:ln>
        </p:spPr>
      </p:sp>
      <p:sp>
        <p:nvSpPr>
          <p:cNvPr id="123" name="Google Shape;123;p38"/>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38"/>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38"/>
          <p:cNvSpPr/>
          <p:nvPr>
            <p:ph idx="25" type="pic"/>
          </p:nvPr>
        </p:nvSpPr>
        <p:spPr>
          <a:xfrm>
            <a:off x="8942832" y="4144264"/>
            <a:ext cx="2029968" cy="1828800"/>
          </a:xfrm>
          <a:prstGeom prst="rect">
            <a:avLst/>
          </a:prstGeom>
          <a:solidFill>
            <a:srgbClr val="DB6EC7"/>
          </a:solidFill>
          <a:ln>
            <a:noFill/>
          </a:ln>
        </p:spPr>
      </p:sp>
      <p:sp>
        <p:nvSpPr>
          <p:cNvPr id="126" name="Google Shape;126;p38"/>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7" name="Google Shape;127;p38"/>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128" name="Shape 128"/>
        <p:cNvGrpSpPr/>
        <p:nvPr/>
      </p:nvGrpSpPr>
      <p:grpSpPr>
        <a:xfrm>
          <a:off x="0" y="0"/>
          <a:ext cx="0" cy="0"/>
          <a:chOff x="0" y="0"/>
          <a:chExt cx="0" cy="0"/>
        </a:xfrm>
      </p:grpSpPr>
      <p:sp>
        <p:nvSpPr>
          <p:cNvPr id="129" name="Google Shape;129;p39"/>
          <p:cNvSpPr/>
          <p:nvPr/>
        </p:nvSpPr>
        <p:spPr>
          <a:xfrm>
            <a:off x="68533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0" name="Google Shape;130;p39"/>
          <p:cNvSpPr/>
          <p:nvPr/>
        </p:nvSpPr>
        <p:spPr>
          <a:xfrm>
            <a:off x="2900911"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1" name="Google Shape;131;p39"/>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2" name="Google Shape;132;p39"/>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3" name="Google Shape;133;p39"/>
          <p:cNvSpPr/>
          <p:nvPr/>
        </p:nvSpPr>
        <p:spPr>
          <a:xfrm>
            <a:off x="7332057"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4" name="Google Shape;134;p39"/>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9"/>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6" name="Google Shape;136;p39"/>
          <p:cNvSpPr txBox="1"/>
          <p:nvPr>
            <p:ph idx="1" type="body"/>
          </p:nvPr>
        </p:nvSpPr>
        <p:spPr>
          <a:xfrm>
            <a:off x="68533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7" name="Google Shape;137;p39"/>
          <p:cNvSpPr/>
          <p:nvPr>
            <p:ph idx="2" type="pic"/>
          </p:nvPr>
        </p:nvSpPr>
        <p:spPr>
          <a:xfrm>
            <a:off x="1339135" y="2111058"/>
            <a:ext cx="704088" cy="704088"/>
          </a:xfrm>
          <a:prstGeom prst="ellipse">
            <a:avLst/>
          </a:prstGeom>
          <a:solidFill>
            <a:schemeClr val="accent1"/>
          </a:solidFill>
          <a:ln>
            <a:noFill/>
          </a:ln>
        </p:spPr>
      </p:sp>
      <p:sp>
        <p:nvSpPr>
          <p:cNvPr id="138" name="Google Shape;138;p39"/>
          <p:cNvSpPr txBox="1"/>
          <p:nvPr>
            <p:ph idx="3" type="body"/>
          </p:nvPr>
        </p:nvSpPr>
        <p:spPr>
          <a:xfrm>
            <a:off x="73105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39"/>
          <p:cNvSpPr txBox="1"/>
          <p:nvPr>
            <p:ph idx="4" type="body"/>
          </p:nvPr>
        </p:nvSpPr>
        <p:spPr>
          <a:xfrm>
            <a:off x="2900911"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0" name="Google Shape;140;p39"/>
          <p:cNvSpPr/>
          <p:nvPr>
            <p:ph idx="5" type="pic"/>
          </p:nvPr>
        </p:nvSpPr>
        <p:spPr>
          <a:xfrm>
            <a:off x="3554707" y="2111058"/>
            <a:ext cx="704088" cy="704088"/>
          </a:xfrm>
          <a:prstGeom prst="ellipse">
            <a:avLst/>
          </a:prstGeom>
          <a:solidFill>
            <a:schemeClr val="accent3"/>
          </a:solidFill>
          <a:ln>
            <a:noFill/>
          </a:ln>
        </p:spPr>
      </p:sp>
      <p:sp>
        <p:nvSpPr>
          <p:cNvPr id="141" name="Google Shape;141;p39"/>
          <p:cNvSpPr txBox="1"/>
          <p:nvPr>
            <p:ph idx="6" type="body"/>
          </p:nvPr>
        </p:nvSpPr>
        <p:spPr>
          <a:xfrm>
            <a:off x="2946631"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2" name="Google Shape;142;p39"/>
          <p:cNvSpPr txBox="1"/>
          <p:nvPr>
            <p:ph idx="7" type="body"/>
          </p:nvPr>
        </p:nvSpPr>
        <p:spPr>
          <a:xfrm>
            <a:off x="5116484"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3" name="Google Shape;143;p39"/>
          <p:cNvSpPr/>
          <p:nvPr>
            <p:ph idx="8" type="pic"/>
          </p:nvPr>
        </p:nvSpPr>
        <p:spPr>
          <a:xfrm>
            <a:off x="5770280" y="2111058"/>
            <a:ext cx="704088" cy="704088"/>
          </a:xfrm>
          <a:prstGeom prst="ellipse">
            <a:avLst/>
          </a:prstGeom>
          <a:solidFill>
            <a:schemeClr val="accent1"/>
          </a:solidFill>
          <a:ln>
            <a:noFill/>
          </a:ln>
        </p:spPr>
      </p:sp>
      <p:sp>
        <p:nvSpPr>
          <p:cNvPr id="144" name="Google Shape;144;p39"/>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5" name="Google Shape;145;p39"/>
          <p:cNvSpPr txBox="1"/>
          <p:nvPr>
            <p:ph idx="13" type="body"/>
          </p:nvPr>
        </p:nvSpPr>
        <p:spPr>
          <a:xfrm>
            <a:off x="7332057"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6" name="Google Shape;146;p39"/>
          <p:cNvSpPr/>
          <p:nvPr>
            <p:ph idx="14" type="pic"/>
          </p:nvPr>
        </p:nvSpPr>
        <p:spPr>
          <a:xfrm>
            <a:off x="7985853" y="2111058"/>
            <a:ext cx="704088" cy="704088"/>
          </a:xfrm>
          <a:prstGeom prst="ellipse">
            <a:avLst/>
          </a:prstGeom>
          <a:solidFill>
            <a:schemeClr val="accent3"/>
          </a:solidFill>
          <a:ln>
            <a:noFill/>
          </a:ln>
        </p:spPr>
      </p:sp>
      <p:sp>
        <p:nvSpPr>
          <p:cNvPr id="147" name="Google Shape;147;p39"/>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39"/>
          <p:cNvSpPr txBox="1"/>
          <p:nvPr>
            <p:ph idx="16" type="body"/>
          </p:nvPr>
        </p:nvSpPr>
        <p:spPr>
          <a:xfrm>
            <a:off x="954762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9" name="Google Shape;149;p39"/>
          <p:cNvSpPr/>
          <p:nvPr>
            <p:ph idx="17" type="pic"/>
          </p:nvPr>
        </p:nvSpPr>
        <p:spPr>
          <a:xfrm>
            <a:off x="10201425" y="2111058"/>
            <a:ext cx="704088" cy="704088"/>
          </a:xfrm>
          <a:prstGeom prst="ellipse">
            <a:avLst/>
          </a:prstGeom>
          <a:solidFill>
            <a:schemeClr val="accent1"/>
          </a:solidFill>
          <a:ln>
            <a:noFill/>
          </a:ln>
        </p:spPr>
      </p:sp>
      <p:sp>
        <p:nvSpPr>
          <p:cNvPr id="150" name="Google Shape;150;p39"/>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51" name="Shape 151"/>
        <p:cNvGrpSpPr/>
        <p:nvPr/>
      </p:nvGrpSpPr>
      <p:grpSpPr>
        <a:xfrm>
          <a:off x="0" y="0"/>
          <a:ext cx="0" cy="0"/>
          <a:chOff x="0" y="0"/>
          <a:chExt cx="0" cy="0"/>
        </a:xfrm>
      </p:grpSpPr>
      <p:sp>
        <p:nvSpPr>
          <p:cNvPr id="152" name="Google Shape;152;p40"/>
          <p:cNvSpPr/>
          <p:nvPr/>
        </p:nvSpPr>
        <p:spPr>
          <a:xfrm>
            <a:off x="0" y="0"/>
            <a:ext cx="2838451"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3" name="Google Shape;153;p40"/>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4" name="Google Shape;154;p40"/>
          <p:cNvSpPr/>
          <p:nvPr/>
        </p:nvSpPr>
        <p:spPr>
          <a:xfrm>
            <a:off x="2" y="3"/>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5" name="Google Shape;155;p40"/>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33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40"/>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157" name="Google Shape;157;p40"/>
          <p:cNvSpPr/>
          <p:nvPr/>
        </p:nvSpPr>
        <p:spPr>
          <a:xfrm>
            <a:off x="1458332" y="590135"/>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8" name="Google Shape;158;p40"/>
          <p:cNvSpPr txBox="1"/>
          <p:nvPr>
            <p:ph idx="1" type="body"/>
          </p:nvPr>
        </p:nvSpPr>
        <p:spPr>
          <a:xfrm>
            <a:off x="68533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9" name="Google Shape;159;p40"/>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0" name="Google Shape;160;p40"/>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1" name="Google Shape;161;p40"/>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2" name="Google Shape;162;p40"/>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3" name="Google Shape;163;p40"/>
          <p:cNvSpPr txBox="1"/>
          <p:nvPr>
            <p:ph idx="6" type="body"/>
          </p:nvPr>
        </p:nvSpPr>
        <p:spPr>
          <a:xfrm>
            <a:off x="68533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4" name="Google Shape;164;p40"/>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5" name="Google Shape;165;p40"/>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p40"/>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p40"/>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68" name="Google Shape;168;p40"/>
          <p:cNvCxnSpPr/>
          <p:nvPr/>
        </p:nvCxnSpPr>
        <p:spPr>
          <a:xfrm>
            <a:off x="739399"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69" name="Shape 169"/>
        <p:cNvGrpSpPr/>
        <p:nvPr/>
      </p:nvGrpSpPr>
      <p:grpSpPr>
        <a:xfrm>
          <a:off x="0" y="0"/>
          <a:ext cx="0" cy="0"/>
          <a:chOff x="0" y="0"/>
          <a:chExt cx="0" cy="0"/>
        </a:xfrm>
      </p:grpSpPr>
      <p:sp>
        <p:nvSpPr>
          <p:cNvPr id="170" name="Google Shape;170;p41"/>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41"/>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72" name="Google Shape;172;p41"/>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3" name="Google Shape;173;p41"/>
          <p:cNvSpPr/>
          <p:nvPr>
            <p:ph idx="2" type="pic"/>
          </p:nvPr>
        </p:nvSpPr>
        <p:spPr>
          <a:xfrm>
            <a:off x="1911096" y="2258568"/>
            <a:ext cx="932688" cy="932688"/>
          </a:xfrm>
          <a:prstGeom prst="ellipse">
            <a:avLst/>
          </a:prstGeom>
          <a:solidFill>
            <a:schemeClr val="accent3"/>
          </a:solidFill>
          <a:ln>
            <a:noFill/>
          </a:ln>
        </p:spPr>
      </p:sp>
      <p:sp>
        <p:nvSpPr>
          <p:cNvPr id="174" name="Google Shape;174;p41"/>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5" name="Google Shape;175;p41"/>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6" name="Google Shape;176;p41"/>
          <p:cNvSpPr/>
          <p:nvPr>
            <p:ph idx="5" type="pic"/>
          </p:nvPr>
        </p:nvSpPr>
        <p:spPr>
          <a:xfrm>
            <a:off x="5641848" y="2258568"/>
            <a:ext cx="932688" cy="932688"/>
          </a:xfrm>
          <a:prstGeom prst="ellipse">
            <a:avLst/>
          </a:prstGeom>
          <a:solidFill>
            <a:schemeClr val="accent1"/>
          </a:solidFill>
          <a:ln>
            <a:noFill/>
          </a:ln>
        </p:spPr>
      </p:sp>
      <p:sp>
        <p:nvSpPr>
          <p:cNvPr id="177" name="Google Shape;177;p41"/>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41"/>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9" name="Google Shape;179;p41"/>
          <p:cNvSpPr/>
          <p:nvPr>
            <p:ph idx="8" type="pic"/>
          </p:nvPr>
        </p:nvSpPr>
        <p:spPr>
          <a:xfrm>
            <a:off x="9290304" y="2258568"/>
            <a:ext cx="932688" cy="932688"/>
          </a:xfrm>
          <a:prstGeom prst="ellipse">
            <a:avLst/>
          </a:prstGeom>
          <a:solidFill>
            <a:schemeClr val="accent4"/>
          </a:solidFill>
          <a:ln>
            <a:noFill/>
          </a:ln>
        </p:spPr>
      </p:sp>
      <p:sp>
        <p:nvSpPr>
          <p:cNvPr id="180" name="Google Shape;180;p41"/>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181" name="Shape 181"/>
        <p:cNvGrpSpPr/>
        <p:nvPr/>
      </p:nvGrpSpPr>
      <p:grpSpPr>
        <a:xfrm>
          <a:off x="0" y="0"/>
          <a:ext cx="0" cy="0"/>
          <a:chOff x="0" y="0"/>
          <a:chExt cx="0" cy="0"/>
        </a:xfrm>
      </p:grpSpPr>
      <p:sp>
        <p:nvSpPr>
          <p:cNvPr descr="preencoded.png" id="182" name="Google Shape;182;p42"/>
          <p:cNvSpPr/>
          <p:nvPr/>
        </p:nvSpPr>
        <p:spPr>
          <a:xfrm>
            <a:off x="8758239"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3" name="Google Shape;183;p42"/>
          <p:cNvSpPr/>
          <p:nvPr/>
        </p:nvSpPr>
        <p:spPr>
          <a:xfrm>
            <a:off x="8758239"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4" name="Google Shape;184;p42"/>
          <p:cNvSpPr/>
          <p:nvPr/>
        </p:nvSpPr>
        <p:spPr>
          <a:xfrm flipH="1" rot="10800000">
            <a:off x="9991725" y="1247777"/>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5" name="Google Shape;185;p42"/>
          <p:cNvSpPr/>
          <p:nvPr/>
        </p:nvSpPr>
        <p:spPr>
          <a:xfrm flipH="1" rot="10800000">
            <a:off x="-20085"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86" name="Google Shape;186;p42"/>
          <p:cNvPicPr preferRelativeResize="0"/>
          <p:nvPr/>
        </p:nvPicPr>
        <p:blipFill rotWithShape="1">
          <a:blip r:embed="rId2">
            <a:alphaModFix/>
          </a:blip>
          <a:srcRect b="0" l="0" r="0" t="0"/>
          <a:stretch/>
        </p:blipFill>
        <p:spPr>
          <a:xfrm>
            <a:off x="9991885" y="3441269"/>
            <a:ext cx="2200115" cy="2200114"/>
          </a:xfrm>
          <a:prstGeom prst="rect">
            <a:avLst/>
          </a:prstGeom>
          <a:noFill/>
          <a:ln>
            <a:noFill/>
          </a:ln>
        </p:spPr>
      </p:pic>
      <p:sp>
        <p:nvSpPr>
          <p:cNvPr descr="preencoded.png" id="187" name="Google Shape;187;p42"/>
          <p:cNvSpPr/>
          <p:nvPr/>
        </p:nvSpPr>
        <p:spPr>
          <a:xfrm>
            <a:off x="1707960" y="566761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88" name="Google Shape;188;p42"/>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42"/>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0" name="Google Shape;190;p42"/>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accent6"/>
        </a:solidFill>
      </p:bgPr>
    </p:bg>
    <p:spTree>
      <p:nvGrpSpPr>
        <p:cNvPr id="191" name="Shape 191"/>
        <p:cNvGrpSpPr/>
        <p:nvPr/>
      </p:nvGrpSpPr>
      <p:grpSpPr>
        <a:xfrm>
          <a:off x="0" y="0"/>
          <a:ext cx="0" cy="0"/>
          <a:chOff x="0" y="0"/>
          <a:chExt cx="0" cy="0"/>
        </a:xfrm>
      </p:grpSpPr>
      <p:sp>
        <p:nvSpPr>
          <p:cNvPr id="192" name="Google Shape;192;p43"/>
          <p:cNvSpPr/>
          <p:nvPr/>
        </p:nvSpPr>
        <p:spPr>
          <a:xfrm>
            <a:off x="0" y="0"/>
            <a:ext cx="8948739"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3" name="Google Shape;193;p43"/>
          <p:cNvSpPr/>
          <p:nvPr/>
        </p:nvSpPr>
        <p:spPr>
          <a:xfrm>
            <a:off x="7538626" y="13144"/>
            <a:ext cx="4653375"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4" name="Google Shape;194;p43"/>
          <p:cNvPicPr preferRelativeResize="0"/>
          <p:nvPr/>
        </p:nvPicPr>
        <p:blipFill rotWithShape="1">
          <a:blip r:embed="rId2">
            <a:alphaModFix/>
          </a:blip>
          <a:srcRect b="0" l="0" r="0" t="0"/>
          <a:stretch/>
        </p:blipFill>
        <p:spPr>
          <a:xfrm>
            <a:off x="8737235" y="-25041"/>
            <a:ext cx="3432191" cy="3432191"/>
          </a:xfrm>
          <a:prstGeom prst="rect">
            <a:avLst/>
          </a:prstGeom>
          <a:noFill/>
          <a:ln>
            <a:noFill/>
          </a:ln>
        </p:spPr>
      </p:pic>
      <p:sp>
        <p:nvSpPr>
          <p:cNvPr id="195" name="Google Shape;195;p43"/>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3"/>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432"/>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7" name="Shape 197"/>
        <p:cNvGrpSpPr/>
        <p:nvPr/>
      </p:nvGrpSpPr>
      <p:grpSpPr>
        <a:xfrm>
          <a:off x="0" y="0"/>
          <a:ext cx="0" cy="0"/>
          <a:chOff x="0" y="0"/>
          <a:chExt cx="0" cy="0"/>
        </a:xfrm>
      </p:grpSpPr>
      <p:sp>
        <p:nvSpPr>
          <p:cNvPr descr="preencoded.png" id="198" name="Google Shape;198;p44"/>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9" name="Google Shape;199;p44"/>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200" name="Google Shape;200;p44"/>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201" name="Google Shape;201;p44"/>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2" name="Google Shape;202;p44"/>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203" name="Google Shape;203;p44"/>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04" name="Google Shape;204;p44"/>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44"/>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6" name="Google Shape;206;p44"/>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7" name="Shape 207"/>
        <p:cNvGrpSpPr/>
        <p:nvPr/>
      </p:nvGrpSpPr>
      <p:grpSpPr>
        <a:xfrm>
          <a:off x="0" y="0"/>
          <a:ext cx="0" cy="0"/>
          <a:chOff x="0" y="0"/>
          <a:chExt cx="0" cy="0"/>
        </a:xfrm>
      </p:grpSpPr>
      <p:sp>
        <p:nvSpPr>
          <p:cNvPr id="208" name="Google Shape;208;p45"/>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9" name="Google Shape;209;p45"/>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0" name="Google Shape;210;p45"/>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03111"/>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45"/>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45"/>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3" name="Shape 213"/>
        <p:cNvGrpSpPr/>
        <p:nvPr/>
      </p:nvGrpSpPr>
      <p:grpSpPr>
        <a:xfrm>
          <a:off x="0" y="0"/>
          <a:ext cx="0" cy="0"/>
          <a:chOff x="0" y="0"/>
          <a:chExt cx="0" cy="0"/>
        </a:xfrm>
      </p:grpSpPr>
      <p:sp>
        <p:nvSpPr>
          <p:cNvPr id="214" name="Google Shape;214;p46"/>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5" name="Google Shape;215;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46"/>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270"/>
              </a:spcBef>
              <a:spcAft>
                <a:spcPts val="0"/>
              </a:spcAft>
              <a:buClr>
                <a:schemeClr val="accent6"/>
              </a:buClr>
              <a:buSzPts val="2400"/>
              <a:buChar char="•"/>
              <a:defRPr sz="2400"/>
            </a:lvl1pPr>
            <a:lvl2pPr indent="-361950" lvl="1" marL="914400" algn="l">
              <a:lnSpc>
                <a:spcPct val="100000"/>
              </a:lnSpc>
              <a:spcBef>
                <a:spcPts val="270"/>
              </a:spcBef>
              <a:spcAft>
                <a:spcPts val="0"/>
              </a:spcAft>
              <a:buClr>
                <a:schemeClr val="accent6"/>
              </a:buClr>
              <a:buSzPts val="2100"/>
              <a:buChar char="•"/>
              <a:defRPr sz="2100"/>
            </a:lvl2pPr>
            <a:lvl3pPr indent="-342900" lvl="2" marL="1371600" algn="l">
              <a:lnSpc>
                <a:spcPct val="100000"/>
              </a:lnSpc>
              <a:spcBef>
                <a:spcPts val="270"/>
              </a:spcBef>
              <a:spcAft>
                <a:spcPts val="0"/>
              </a:spcAft>
              <a:buClr>
                <a:schemeClr val="accent6"/>
              </a:buClr>
              <a:buSzPts val="1800"/>
              <a:buChar char="•"/>
              <a:defRPr sz="1800"/>
            </a:lvl3pPr>
            <a:lvl4pPr indent="-323850" lvl="3" marL="1828800" algn="l">
              <a:lnSpc>
                <a:spcPct val="100000"/>
              </a:lnSpc>
              <a:spcBef>
                <a:spcPts val="270"/>
              </a:spcBef>
              <a:spcAft>
                <a:spcPts val="0"/>
              </a:spcAft>
              <a:buClr>
                <a:schemeClr val="accent6"/>
              </a:buClr>
              <a:buSzPts val="1500"/>
              <a:buChar char="•"/>
              <a:defRPr sz="1500"/>
            </a:lvl4pPr>
            <a:lvl5pPr indent="-323850" lvl="4" marL="2286000" algn="l">
              <a:lnSpc>
                <a:spcPct val="100000"/>
              </a:lnSpc>
              <a:spcBef>
                <a:spcPts val="270"/>
              </a:spcBef>
              <a:spcAft>
                <a:spcPts val="0"/>
              </a:spcAft>
              <a:buClr>
                <a:schemeClr val="accent6"/>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17" name="Google Shape;217;p4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18" name="Google Shape;218;p46"/>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23" name="Shape 23"/>
        <p:cNvGrpSpPr/>
        <p:nvPr/>
      </p:nvGrpSpPr>
      <p:grpSpPr>
        <a:xfrm>
          <a:off x="0" y="0"/>
          <a:ext cx="0" cy="0"/>
          <a:chOff x="0" y="0"/>
          <a:chExt cx="0" cy="0"/>
        </a:xfrm>
      </p:grpSpPr>
      <p:sp>
        <p:nvSpPr>
          <p:cNvPr id="24" name="Google Shape;24;p24"/>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25" name="Google Shape;25;p24"/>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4"/>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24"/>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4"/>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9" name="Shape 219"/>
        <p:cNvGrpSpPr/>
        <p:nvPr/>
      </p:nvGrpSpPr>
      <p:grpSpPr>
        <a:xfrm>
          <a:off x="0" y="0"/>
          <a:ext cx="0" cy="0"/>
          <a:chOff x="0" y="0"/>
          <a:chExt cx="0" cy="0"/>
        </a:xfrm>
      </p:grpSpPr>
      <p:sp>
        <p:nvSpPr>
          <p:cNvPr id="220" name="Google Shape;220;p47"/>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1" name="Google Shape;221;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47"/>
          <p:cNvSpPr/>
          <p:nvPr>
            <p:ph idx="2" type="pic"/>
          </p:nvPr>
        </p:nvSpPr>
        <p:spPr>
          <a:xfrm>
            <a:off x="5183188" y="987427"/>
            <a:ext cx="6172200" cy="4873625"/>
          </a:xfrm>
          <a:prstGeom prst="rect">
            <a:avLst/>
          </a:prstGeom>
          <a:noFill/>
          <a:ln>
            <a:noFill/>
          </a:ln>
        </p:spPr>
      </p:sp>
      <p:sp>
        <p:nvSpPr>
          <p:cNvPr id="223" name="Google Shape;223;p4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24" name="Google Shape;224;p47"/>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25" name="Shape 225"/>
        <p:cNvGrpSpPr/>
        <p:nvPr/>
      </p:nvGrpSpPr>
      <p:grpSpPr>
        <a:xfrm>
          <a:off x="0" y="0"/>
          <a:ext cx="0" cy="0"/>
          <a:chOff x="0" y="0"/>
          <a:chExt cx="0" cy="0"/>
        </a:xfrm>
      </p:grpSpPr>
      <p:sp>
        <p:nvSpPr>
          <p:cNvPr id="226" name="Google Shape;226;p48"/>
          <p:cNvSpPr txBox="1"/>
          <p:nvPr>
            <p:ph idx="1" type="body"/>
          </p:nvPr>
        </p:nvSpPr>
        <p:spPr>
          <a:xfrm>
            <a:off x="914400" y="609600"/>
            <a:ext cx="1036320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accent6"/>
              </a:buClr>
              <a:buSzPts val="1800"/>
              <a:buChar char="•"/>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7" name="Google Shape;227;p4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EB Garamond"/>
                <a:ea typeface="EB Garamond"/>
                <a:cs typeface="EB Garamond"/>
                <a:sym typeface="EB Garamond"/>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228" name="Google Shape;228;p48"/>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8"/>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900">
                <a:solidFill>
                  <a:srgbClr val="888888"/>
                </a:solidFill>
                <a:latin typeface="Arial"/>
                <a:ea typeface="Arial"/>
                <a:cs typeface="Arial"/>
                <a:sym typeface="Arial"/>
              </a:defRPr>
            </a:lvl1pPr>
            <a:lvl2pPr indent="0" lvl="1" marL="0" marR="0" algn="ctr">
              <a:spcBef>
                <a:spcPts val="0"/>
              </a:spcBef>
              <a:buNone/>
              <a:defRPr sz="900">
                <a:solidFill>
                  <a:srgbClr val="888888"/>
                </a:solidFill>
                <a:latin typeface="Arial"/>
                <a:ea typeface="Arial"/>
                <a:cs typeface="Arial"/>
                <a:sym typeface="Arial"/>
              </a:defRPr>
            </a:lvl2pPr>
            <a:lvl3pPr indent="0" lvl="2" marL="0" marR="0" algn="ctr">
              <a:spcBef>
                <a:spcPts val="0"/>
              </a:spcBef>
              <a:buNone/>
              <a:defRPr sz="900">
                <a:solidFill>
                  <a:srgbClr val="888888"/>
                </a:solidFill>
                <a:latin typeface="Arial"/>
                <a:ea typeface="Arial"/>
                <a:cs typeface="Arial"/>
                <a:sym typeface="Arial"/>
              </a:defRPr>
            </a:lvl3pPr>
            <a:lvl4pPr indent="0" lvl="3" marL="0" marR="0" algn="ctr">
              <a:spcBef>
                <a:spcPts val="0"/>
              </a:spcBef>
              <a:buNone/>
              <a:defRPr sz="900">
                <a:solidFill>
                  <a:srgbClr val="888888"/>
                </a:solidFill>
                <a:latin typeface="Arial"/>
                <a:ea typeface="Arial"/>
                <a:cs typeface="Arial"/>
                <a:sym typeface="Arial"/>
              </a:defRPr>
            </a:lvl4pPr>
            <a:lvl5pPr indent="0" lvl="4" marL="0" marR="0" algn="ctr">
              <a:spcBef>
                <a:spcPts val="0"/>
              </a:spcBef>
              <a:buNone/>
              <a:defRPr sz="900">
                <a:solidFill>
                  <a:srgbClr val="888888"/>
                </a:solidFill>
                <a:latin typeface="Arial"/>
                <a:ea typeface="Arial"/>
                <a:cs typeface="Arial"/>
                <a:sym typeface="Arial"/>
              </a:defRPr>
            </a:lvl5pPr>
            <a:lvl6pPr indent="0" lvl="5" marL="0" marR="0" algn="ctr">
              <a:spcBef>
                <a:spcPts val="0"/>
              </a:spcBef>
              <a:buNone/>
              <a:defRPr sz="900">
                <a:solidFill>
                  <a:srgbClr val="888888"/>
                </a:solidFill>
                <a:latin typeface="Arial"/>
                <a:ea typeface="Arial"/>
                <a:cs typeface="Arial"/>
                <a:sym typeface="Arial"/>
              </a:defRPr>
            </a:lvl6pPr>
            <a:lvl7pPr indent="0" lvl="6" marL="0" marR="0" algn="ctr">
              <a:spcBef>
                <a:spcPts val="0"/>
              </a:spcBef>
              <a:buNone/>
              <a:defRPr sz="900">
                <a:solidFill>
                  <a:srgbClr val="888888"/>
                </a:solidFill>
                <a:latin typeface="Arial"/>
                <a:ea typeface="Arial"/>
                <a:cs typeface="Arial"/>
                <a:sym typeface="Arial"/>
              </a:defRPr>
            </a:lvl7pPr>
            <a:lvl8pPr indent="0" lvl="7" marL="0" marR="0" algn="ctr">
              <a:spcBef>
                <a:spcPts val="0"/>
              </a:spcBef>
              <a:buNone/>
              <a:defRPr sz="900">
                <a:solidFill>
                  <a:srgbClr val="888888"/>
                </a:solidFill>
                <a:latin typeface="Arial"/>
                <a:ea typeface="Arial"/>
                <a:cs typeface="Arial"/>
                <a:sym typeface="Arial"/>
              </a:defRPr>
            </a:lvl8pPr>
            <a:lvl9pPr indent="0" lvl="8" marL="0" marR="0" algn="ctr">
              <a:spcBef>
                <a:spcPts val="0"/>
              </a:spcBef>
              <a:buNone/>
              <a:defRPr sz="900">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checke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4" name="Shape 234"/>
        <p:cNvGrpSpPr/>
        <p:nvPr/>
      </p:nvGrpSpPr>
      <p:grpSpPr>
        <a:xfrm>
          <a:off x="0" y="0"/>
          <a:ext cx="0" cy="0"/>
          <a:chOff x="0" y="0"/>
          <a:chExt cx="0" cy="0"/>
        </a:xfrm>
      </p:grpSpPr>
      <p:sp>
        <p:nvSpPr>
          <p:cNvPr id="235" name="Google Shape;235;p27"/>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6" name="Google Shape;236;p27"/>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7" name="Google Shape;237;p27"/>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8" name="Google Shape;238;p27"/>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grpSp>
        <p:nvGrpSpPr>
          <p:cNvPr id="239" name="Google Shape;239;p27"/>
          <p:cNvGrpSpPr/>
          <p:nvPr/>
        </p:nvGrpSpPr>
        <p:grpSpPr>
          <a:xfrm>
            <a:off x="8082093" y="5590905"/>
            <a:ext cx="1572380" cy="1267097"/>
            <a:chOff x="7413403" y="4976359"/>
            <a:chExt cx="2334986" cy="1881641"/>
          </a:xfrm>
        </p:grpSpPr>
        <p:sp>
          <p:nvSpPr>
            <p:cNvPr id="240" name="Google Shape;240;p27"/>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41" name="Google Shape;241;p27"/>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grpSp>
      <p:sp>
        <p:nvSpPr>
          <p:cNvPr id="242" name="Google Shape;242;p27"/>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243" name="Shape 243"/>
        <p:cNvGrpSpPr/>
        <p:nvPr/>
      </p:nvGrpSpPr>
      <p:grpSpPr>
        <a:xfrm>
          <a:off x="0" y="0"/>
          <a:ext cx="0" cy="0"/>
          <a:chOff x="0" y="0"/>
          <a:chExt cx="0" cy="0"/>
        </a:xfrm>
      </p:grpSpPr>
      <p:sp>
        <p:nvSpPr>
          <p:cNvPr id="244" name="Google Shape;244;p29"/>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29"/>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6" name="Google Shape;246;p29"/>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7" name="Google Shape;247;p29"/>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8" name="Google Shape;248;p29"/>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49" name="Shape 249"/>
        <p:cNvGrpSpPr/>
        <p:nvPr/>
      </p:nvGrpSpPr>
      <p:grpSpPr>
        <a:xfrm>
          <a:off x="0" y="0"/>
          <a:ext cx="0" cy="0"/>
          <a:chOff x="0" y="0"/>
          <a:chExt cx="0" cy="0"/>
        </a:xfrm>
      </p:grpSpPr>
      <p:sp>
        <p:nvSpPr>
          <p:cNvPr id="250" name="Google Shape;250;p32"/>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1" name="Google Shape;251;p32"/>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2" name="Google Shape;252;p32"/>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3" name="Google Shape;253;p32"/>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4" name="Google Shape;254;p32"/>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32"/>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56" name="Google Shape;256;p32"/>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
  <p:cSld name="TITLE">
    <p:spTree>
      <p:nvGrpSpPr>
        <p:cNvPr id="257" name="Shape 257"/>
        <p:cNvGrpSpPr/>
        <p:nvPr/>
      </p:nvGrpSpPr>
      <p:grpSpPr>
        <a:xfrm>
          <a:off x="0" y="0"/>
          <a:ext cx="0" cy="0"/>
          <a:chOff x="0" y="0"/>
          <a:chExt cx="0" cy="0"/>
        </a:xfrm>
      </p:grpSpPr>
      <p:sp>
        <p:nvSpPr>
          <p:cNvPr id="258" name="Google Shape;258;p33"/>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33"/>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60" name="Google Shape;260;p33"/>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61" name="Google Shape;261;p33"/>
          <p:cNvGrpSpPr/>
          <p:nvPr/>
        </p:nvGrpSpPr>
        <p:grpSpPr>
          <a:xfrm>
            <a:off x="8264428" y="3685939"/>
            <a:ext cx="3927573" cy="3178856"/>
            <a:chOff x="9857014" y="13834"/>
            <a:chExt cx="2334986" cy="1881641"/>
          </a:xfrm>
        </p:grpSpPr>
        <p:sp>
          <p:nvSpPr>
            <p:cNvPr id="262" name="Google Shape;262;p33"/>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3" name="Google Shape;263;p33"/>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64" name="Google Shape;264;p33"/>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5" name="Google Shape;265;p33"/>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66" name="Shape 266"/>
        <p:cNvGrpSpPr/>
        <p:nvPr/>
      </p:nvGrpSpPr>
      <p:grpSpPr>
        <a:xfrm>
          <a:off x="0" y="0"/>
          <a:ext cx="0" cy="0"/>
          <a:chOff x="0" y="0"/>
          <a:chExt cx="0" cy="0"/>
        </a:xfrm>
      </p:grpSpPr>
      <p:sp>
        <p:nvSpPr>
          <p:cNvPr id="267" name="Google Shape;267;p49"/>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8" name="Google Shape;268;p49"/>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69" name="Google Shape;269;p49"/>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0" name="Google Shape;270;p49"/>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1" name="Google Shape;271;p49"/>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2" name="Google Shape;272;p49"/>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73" name="Google Shape;273;p49"/>
          <p:cNvGrpSpPr/>
          <p:nvPr/>
        </p:nvGrpSpPr>
        <p:grpSpPr>
          <a:xfrm>
            <a:off x="8264428" y="-3419"/>
            <a:ext cx="3927573" cy="3165022"/>
            <a:chOff x="9857014" y="13834"/>
            <a:chExt cx="2334986" cy="1881641"/>
          </a:xfrm>
        </p:grpSpPr>
        <p:sp>
          <p:nvSpPr>
            <p:cNvPr id="274" name="Google Shape;274;p49"/>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5" name="Google Shape;275;p49"/>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76" name="Google Shape;276;p49"/>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7" name="Google Shape;277;p49"/>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8" name="Google Shape;278;p49"/>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79" name="Shape 279"/>
        <p:cNvGrpSpPr/>
        <p:nvPr/>
      </p:nvGrpSpPr>
      <p:grpSpPr>
        <a:xfrm>
          <a:off x="0" y="0"/>
          <a:ext cx="0" cy="0"/>
          <a:chOff x="0" y="0"/>
          <a:chExt cx="0" cy="0"/>
        </a:xfrm>
      </p:grpSpPr>
      <p:sp>
        <p:nvSpPr>
          <p:cNvPr id="280" name="Google Shape;280;p50"/>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1" name="Google Shape;281;p50"/>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50"/>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283" name="Google Shape;283;p50"/>
          <p:cNvGrpSpPr/>
          <p:nvPr/>
        </p:nvGrpSpPr>
        <p:grpSpPr>
          <a:xfrm rot="-5400000">
            <a:off x="8286530" y="2207195"/>
            <a:ext cx="3032351" cy="2443611"/>
            <a:chOff x="9857014" y="13834"/>
            <a:chExt cx="2334986" cy="1881641"/>
          </a:xfrm>
        </p:grpSpPr>
        <p:sp>
          <p:nvSpPr>
            <p:cNvPr id="284" name="Google Shape;284;p50"/>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5" name="Google Shape;285;p50"/>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86" name="Google Shape;286;p50"/>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7" name="Google Shape;287;p50"/>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288" name="Shape 288"/>
        <p:cNvGrpSpPr/>
        <p:nvPr/>
      </p:nvGrpSpPr>
      <p:grpSpPr>
        <a:xfrm>
          <a:off x="0" y="0"/>
          <a:ext cx="0" cy="0"/>
          <a:chOff x="0" y="0"/>
          <a:chExt cx="0" cy="0"/>
        </a:xfrm>
      </p:grpSpPr>
      <p:grpSp>
        <p:nvGrpSpPr>
          <p:cNvPr id="289" name="Google Shape;289;p51"/>
          <p:cNvGrpSpPr/>
          <p:nvPr/>
        </p:nvGrpSpPr>
        <p:grpSpPr>
          <a:xfrm rot="-5400000">
            <a:off x="10772262" y="152643"/>
            <a:ext cx="1572380" cy="1267097"/>
            <a:chOff x="7413403" y="4976359"/>
            <a:chExt cx="2334986" cy="1881641"/>
          </a:xfrm>
        </p:grpSpPr>
        <p:sp>
          <p:nvSpPr>
            <p:cNvPr id="290" name="Google Shape;290;p51"/>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91" name="Google Shape;291;p51"/>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92" name="Google Shape;292;p51"/>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51"/>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4" name="Google Shape;294;p51"/>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95" name="Shape 295"/>
        <p:cNvGrpSpPr/>
        <p:nvPr/>
      </p:nvGrpSpPr>
      <p:grpSpPr>
        <a:xfrm>
          <a:off x="0" y="0"/>
          <a:ext cx="0" cy="0"/>
          <a:chOff x="0" y="0"/>
          <a:chExt cx="0" cy="0"/>
        </a:xfrm>
      </p:grpSpPr>
      <p:sp>
        <p:nvSpPr>
          <p:cNvPr id="296" name="Google Shape;296;p52"/>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52"/>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52"/>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52"/>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52"/>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obj">
  <p:cSld name="OBJECT">
    <p:spTree>
      <p:nvGrpSpPr>
        <p:cNvPr id="29" name="Shape 29"/>
        <p:cNvGrpSpPr/>
        <p:nvPr/>
      </p:nvGrpSpPr>
      <p:grpSpPr>
        <a:xfrm>
          <a:off x="0" y="0"/>
          <a:ext cx="0" cy="0"/>
          <a:chOff x="0" y="0"/>
          <a:chExt cx="0" cy="0"/>
        </a:xfrm>
      </p:grpSpPr>
      <p:sp>
        <p:nvSpPr>
          <p:cNvPr id="30" name="Google Shape;30;p25"/>
          <p:cNvSpPr/>
          <p:nvPr/>
        </p:nvSpPr>
        <p:spPr>
          <a:xfrm>
            <a:off x="0" y="3427338"/>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1" name="Google Shape;31;p25"/>
          <p:cNvSpPr/>
          <p:nvPr/>
        </p:nvSpPr>
        <p:spPr>
          <a:xfrm>
            <a:off x="0" y="3427338"/>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2" name="Google Shape;32;p25"/>
          <p:cNvSpPr/>
          <p:nvPr/>
        </p:nvSpPr>
        <p:spPr>
          <a:xfrm>
            <a:off x="2"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3" name="Google Shape;33;p25"/>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5"/>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25"/>
          <p:cNvSpPr txBox="1"/>
          <p:nvPr>
            <p:ph idx="12" type="sldNum"/>
          </p:nvPr>
        </p:nvSpPr>
        <p:spPr>
          <a:xfrm>
            <a:off x="10991088" y="6413619"/>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6" name="Google Shape;36;p25"/>
          <p:cNvSpPr/>
          <p:nvPr/>
        </p:nvSpPr>
        <p:spPr>
          <a:xfrm>
            <a:off x="2" y="871"/>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301" name="Shape 301"/>
        <p:cNvGrpSpPr/>
        <p:nvPr/>
      </p:nvGrpSpPr>
      <p:grpSpPr>
        <a:xfrm>
          <a:off x="0" y="0"/>
          <a:ext cx="0" cy="0"/>
          <a:chOff x="0" y="0"/>
          <a:chExt cx="0" cy="0"/>
        </a:xfrm>
      </p:grpSpPr>
      <p:sp>
        <p:nvSpPr>
          <p:cNvPr id="302" name="Google Shape;302;p53"/>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3" name="Google Shape;303;p53"/>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4" name="Google Shape;304;p53"/>
          <p:cNvSpPr/>
          <p:nvPr>
            <p:ph idx="2" type="pic"/>
          </p:nvPr>
        </p:nvSpPr>
        <p:spPr>
          <a:xfrm>
            <a:off x="750430" y="2227758"/>
            <a:ext cx="1200375" cy="1201242"/>
          </a:xfrm>
          <a:prstGeom prst="rect">
            <a:avLst/>
          </a:prstGeom>
          <a:noFill/>
          <a:ln>
            <a:noFill/>
          </a:ln>
        </p:spPr>
      </p:sp>
      <p:sp>
        <p:nvSpPr>
          <p:cNvPr id="305" name="Google Shape;305;p53"/>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53"/>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53"/>
          <p:cNvSpPr/>
          <p:nvPr>
            <p:ph idx="4" type="pic"/>
          </p:nvPr>
        </p:nvSpPr>
        <p:spPr>
          <a:xfrm>
            <a:off x="5495814" y="2227758"/>
            <a:ext cx="1200375" cy="1201242"/>
          </a:xfrm>
          <a:prstGeom prst="rect">
            <a:avLst/>
          </a:prstGeom>
          <a:noFill/>
          <a:ln>
            <a:noFill/>
          </a:ln>
        </p:spPr>
      </p:sp>
      <p:sp>
        <p:nvSpPr>
          <p:cNvPr id="308" name="Google Shape;308;p53"/>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9" name="Google Shape;309;p53"/>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0" name="Google Shape;310;p53"/>
          <p:cNvSpPr/>
          <p:nvPr>
            <p:ph idx="7" type="pic"/>
          </p:nvPr>
        </p:nvSpPr>
        <p:spPr>
          <a:xfrm>
            <a:off x="750430" y="4254273"/>
            <a:ext cx="1200375" cy="1201242"/>
          </a:xfrm>
          <a:prstGeom prst="rect">
            <a:avLst/>
          </a:prstGeom>
          <a:noFill/>
          <a:ln>
            <a:noFill/>
          </a:ln>
        </p:spPr>
      </p:sp>
      <p:sp>
        <p:nvSpPr>
          <p:cNvPr id="311" name="Google Shape;311;p53"/>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2" name="Google Shape;312;p53"/>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3" name="Google Shape;313;p53"/>
          <p:cNvSpPr/>
          <p:nvPr>
            <p:ph idx="13" type="pic"/>
          </p:nvPr>
        </p:nvSpPr>
        <p:spPr>
          <a:xfrm>
            <a:off x="5495814" y="4254273"/>
            <a:ext cx="1200375" cy="1201242"/>
          </a:xfrm>
          <a:prstGeom prst="rect">
            <a:avLst/>
          </a:prstGeom>
          <a:noFill/>
          <a:ln>
            <a:noFill/>
          </a:ln>
        </p:spPr>
      </p:sp>
      <p:sp>
        <p:nvSpPr>
          <p:cNvPr id="314" name="Google Shape;314;p53"/>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5" name="Google Shape;315;p53"/>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6" name="Google Shape;316;p53"/>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7" name="Google Shape;317;p53"/>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8" name="Google Shape;318;p53"/>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9" name="Google Shape;319;p53"/>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0" name="Google Shape;320;p53"/>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1" name="Google Shape;321;p53"/>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2" name="Google Shape;322;p53"/>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3" name="Google Shape;323;p53"/>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324" name="Shape 324"/>
        <p:cNvGrpSpPr/>
        <p:nvPr/>
      </p:nvGrpSpPr>
      <p:grpSpPr>
        <a:xfrm>
          <a:off x="0" y="0"/>
          <a:ext cx="0" cy="0"/>
          <a:chOff x="0" y="0"/>
          <a:chExt cx="0" cy="0"/>
        </a:xfrm>
      </p:grpSpPr>
      <p:sp>
        <p:nvSpPr>
          <p:cNvPr id="325" name="Google Shape;325;p54"/>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54"/>
          <p:cNvSpPr/>
          <p:nvPr>
            <p:ph idx="2" type="pic"/>
          </p:nvPr>
        </p:nvSpPr>
        <p:spPr>
          <a:xfrm>
            <a:off x="750429" y="2068736"/>
            <a:ext cx="904987" cy="905641"/>
          </a:xfrm>
          <a:prstGeom prst="rect">
            <a:avLst/>
          </a:prstGeom>
          <a:noFill/>
          <a:ln>
            <a:noFill/>
          </a:ln>
        </p:spPr>
      </p:sp>
      <p:sp>
        <p:nvSpPr>
          <p:cNvPr id="327" name="Google Shape;327;p54"/>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8" name="Google Shape;328;p54"/>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9" name="Google Shape;329;p54"/>
          <p:cNvSpPr/>
          <p:nvPr>
            <p:ph idx="4" type="pic"/>
          </p:nvPr>
        </p:nvSpPr>
        <p:spPr>
          <a:xfrm>
            <a:off x="3549397" y="2068736"/>
            <a:ext cx="904987" cy="905641"/>
          </a:xfrm>
          <a:prstGeom prst="rect">
            <a:avLst/>
          </a:prstGeom>
          <a:noFill/>
          <a:ln>
            <a:noFill/>
          </a:ln>
        </p:spPr>
      </p:sp>
      <p:sp>
        <p:nvSpPr>
          <p:cNvPr id="330" name="Google Shape;330;p54"/>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54"/>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54"/>
          <p:cNvSpPr/>
          <p:nvPr>
            <p:ph idx="7" type="pic"/>
          </p:nvPr>
        </p:nvSpPr>
        <p:spPr>
          <a:xfrm>
            <a:off x="6348368" y="2068736"/>
            <a:ext cx="904987" cy="905641"/>
          </a:xfrm>
          <a:prstGeom prst="rect">
            <a:avLst/>
          </a:prstGeom>
          <a:noFill/>
          <a:ln>
            <a:noFill/>
          </a:ln>
        </p:spPr>
      </p:sp>
      <p:sp>
        <p:nvSpPr>
          <p:cNvPr id="333" name="Google Shape;333;p54"/>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4" name="Google Shape;334;p54"/>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5" name="Google Shape;335;p54"/>
          <p:cNvSpPr/>
          <p:nvPr>
            <p:ph idx="13" type="pic"/>
          </p:nvPr>
        </p:nvSpPr>
        <p:spPr>
          <a:xfrm>
            <a:off x="9147336" y="2068736"/>
            <a:ext cx="904987" cy="905641"/>
          </a:xfrm>
          <a:prstGeom prst="rect">
            <a:avLst/>
          </a:prstGeom>
          <a:noFill/>
          <a:ln>
            <a:noFill/>
          </a:ln>
        </p:spPr>
      </p:sp>
      <p:sp>
        <p:nvSpPr>
          <p:cNvPr id="336" name="Google Shape;336;p54"/>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7" name="Google Shape;337;p54"/>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8" name="Google Shape;338;p54"/>
          <p:cNvSpPr/>
          <p:nvPr>
            <p:ph idx="16" type="pic"/>
          </p:nvPr>
        </p:nvSpPr>
        <p:spPr>
          <a:xfrm>
            <a:off x="750429" y="4118553"/>
            <a:ext cx="904987" cy="905641"/>
          </a:xfrm>
          <a:prstGeom prst="rect">
            <a:avLst/>
          </a:prstGeom>
          <a:noFill/>
          <a:ln>
            <a:noFill/>
          </a:ln>
        </p:spPr>
      </p:sp>
      <p:sp>
        <p:nvSpPr>
          <p:cNvPr id="339" name="Google Shape;339;p54"/>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0" name="Google Shape;340;p54"/>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1" name="Google Shape;341;p54"/>
          <p:cNvSpPr/>
          <p:nvPr>
            <p:ph idx="19" type="pic"/>
          </p:nvPr>
        </p:nvSpPr>
        <p:spPr>
          <a:xfrm>
            <a:off x="3549397" y="4118553"/>
            <a:ext cx="904987" cy="905641"/>
          </a:xfrm>
          <a:prstGeom prst="rect">
            <a:avLst/>
          </a:prstGeom>
          <a:noFill/>
          <a:ln>
            <a:noFill/>
          </a:ln>
        </p:spPr>
      </p:sp>
      <p:sp>
        <p:nvSpPr>
          <p:cNvPr id="342" name="Google Shape;342;p54"/>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3" name="Google Shape;343;p54"/>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4" name="Google Shape;344;p54"/>
          <p:cNvSpPr/>
          <p:nvPr>
            <p:ph idx="22" type="pic"/>
          </p:nvPr>
        </p:nvSpPr>
        <p:spPr>
          <a:xfrm>
            <a:off x="6348368" y="4118553"/>
            <a:ext cx="904987" cy="905641"/>
          </a:xfrm>
          <a:prstGeom prst="rect">
            <a:avLst/>
          </a:prstGeom>
          <a:noFill/>
          <a:ln>
            <a:noFill/>
          </a:ln>
        </p:spPr>
      </p:sp>
      <p:sp>
        <p:nvSpPr>
          <p:cNvPr id="345" name="Google Shape;345;p54"/>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6" name="Google Shape;346;p54"/>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7" name="Google Shape;347;p54"/>
          <p:cNvSpPr/>
          <p:nvPr>
            <p:ph idx="25" type="pic"/>
          </p:nvPr>
        </p:nvSpPr>
        <p:spPr>
          <a:xfrm>
            <a:off x="9147336" y="4118553"/>
            <a:ext cx="904987" cy="905641"/>
          </a:xfrm>
          <a:prstGeom prst="rect">
            <a:avLst/>
          </a:prstGeom>
          <a:noFill/>
          <a:ln>
            <a:noFill/>
          </a:ln>
        </p:spPr>
      </p:sp>
      <p:sp>
        <p:nvSpPr>
          <p:cNvPr id="348" name="Google Shape;348;p54"/>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9" name="Google Shape;349;p54"/>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0" name="Google Shape;350;p54"/>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51" name="Shape 351"/>
        <p:cNvGrpSpPr/>
        <p:nvPr/>
      </p:nvGrpSpPr>
      <p:grpSpPr>
        <a:xfrm>
          <a:off x="0" y="0"/>
          <a:ext cx="0" cy="0"/>
          <a:chOff x="0" y="0"/>
          <a:chExt cx="0" cy="0"/>
        </a:xfrm>
      </p:grpSpPr>
      <p:sp>
        <p:nvSpPr>
          <p:cNvPr id="352" name="Google Shape;352;p55"/>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3" name="Google Shape;353;p55"/>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4" name="Google Shape;354;p55"/>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55"/>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6" name="Google Shape;356;p55"/>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357" name="Shape 357"/>
        <p:cNvGrpSpPr/>
        <p:nvPr/>
      </p:nvGrpSpPr>
      <p:grpSpPr>
        <a:xfrm>
          <a:off x="0" y="0"/>
          <a:ext cx="0" cy="0"/>
          <a:chOff x="0" y="0"/>
          <a:chExt cx="0" cy="0"/>
        </a:xfrm>
      </p:grpSpPr>
      <p:sp>
        <p:nvSpPr>
          <p:cNvPr id="358" name="Google Shape;358;p56"/>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56"/>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0" name="Google Shape;360;p56"/>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1" name="Google Shape;361;p56"/>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2" name="Google Shape;362;p56"/>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63" name="Google Shape;363;p56"/>
          <p:cNvGrpSpPr/>
          <p:nvPr/>
        </p:nvGrpSpPr>
        <p:grpSpPr>
          <a:xfrm>
            <a:off x="8082093" y="5590905"/>
            <a:ext cx="1572380" cy="1267097"/>
            <a:chOff x="7413403" y="4976359"/>
            <a:chExt cx="2334986" cy="1881641"/>
          </a:xfrm>
        </p:grpSpPr>
        <p:sp>
          <p:nvSpPr>
            <p:cNvPr id="364" name="Google Shape;364;p56"/>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5" name="Google Shape;365;p56"/>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66" name="Google Shape;366;p56"/>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7" name="Google Shape;367;p56"/>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8" name="Google Shape;368;p56"/>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9" name="Google Shape;369;p56"/>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370" name="Shape 370"/>
        <p:cNvGrpSpPr/>
        <p:nvPr/>
      </p:nvGrpSpPr>
      <p:grpSpPr>
        <a:xfrm>
          <a:off x="0" y="0"/>
          <a:ext cx="0" cy="0"/>
          <a:chOff x="0" y="0"/>
          <a:chExt cx="0" cy="0"/>
        </a:xfrm>
      </p:grpSpPr>
      <p:sp>
        <p:nvSpPr>
          <p:cNvPr id="371" name="Google Shape;371;p57"/>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57"/>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57"/>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4" name="Google Shape;374;p57"/>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5" name="Google Shape;375;p57"/>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76" name="Google Shape;376;p57"/>
          <p:cNvGrpSpPr/>
          <p:nvPr/>
        </p:nvGrpSpPr>
        <p:grpSpPr>
          <a:xfrm>
            <a:off x="2587418" y="5590905"/>
            <a:ext cx="1572380" cy="1267097"/>
            <a:chOff x="7413403" y="4976359"/>
            <a:chExt cx="2334986" cy="1881641"/>
          </a:xfrm>
        </p:grpSpPr>
        <p:sp>
          <p:nvSpPr>
            <p:cNvPr id="377" name="Google Shape;377;p57"/>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8" name="Google Shape;378;p57"/>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79" name="Google Shape;379;p57"/>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0" name="Google Shape;380;p57"/>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1" name="Google Shape;381;p57"/>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2" name="Google Shape;382;p57"/>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3" name="Google Shape;383;p57"/>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4" name="Google Shape;384;p57"/>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7" name="Shape 37"/>
        <p:cNvGrpSpPr/>
        <p:nvPr/>
      </p:nvGrpSpPr>
      <p:grpSpPr>
        <a:xfrm>
          <a:off x="0" y="0"/>
          <a:ext cx="0" cy="0"/>
          <a:chOff x="0" y="0"/>
          <a:chExt cx="0" cy="0"/>
        </a:xfrm>
      </p:grpSpPr>
      <p:sp>
        <p:nvSpPr>
          <p:cNvPr id="38" name="Google Shape;38;p28"/>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reencoded.png" id="39" name="Google Shape;39;p28"/>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0" name="Google Shape;40;p28"/>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41" name="Google Shape;41;p28"/>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42" name="Google Shape;42;p28"/>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3" name="Google Shape;43;p28"/>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44" name="Google Shape;44;p28"/>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28"/>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28"/>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7" name="Google Shape;47;p28"/>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28"/>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49" name="Shape 49"/>
        <p:cNvGrpSpPr/>
        <p:nvPr/>
      </p:nvGrpSpPr>
      <p:grpSpPr>
        <a:xfrm>
          <a:off x="0" y="0"/>
          <a:ext cx="0" cy="0"/>
          <a:chOff x="0" y="0"/>
          <a:chExt cx="0" cy="0"/>
        </a:xfrm>
      </p:grpSpPr>
      <p:sp>
        <p:nvSpPr>
          <p:cNvPr id="50" name="Google Shape;50;p30"/>
          <p:cNvSpPr/>
          <p:nvPr/>
        </p:nvSpPr>
        <p:spPr>
          <a:xfrm>
            <a:off x="9866106" y="0"/>
            <a:ext cx="2325895"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1" name="Google Shape;51;p30"/>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0"/>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 name="Google Shape;53;p30"/>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1"/>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6" name="Google Shape;56;p31"/>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7" name="Google Shape;57;p31"/>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8" name="Shape 58"/>
        <p:cNvGrpSpPr/>
        <p:nvPr/>
      </p:nvGrpSpPr>
      <p:grpSpPr>
        <a:xfrm>
          <a:off x="0" y="0"/>
          <a:ext cx="0" cy="0"/>
          <a:chOff x="0" y="0"/>
          <a:chExt cx="0" cy="0"/>
        </a:xfrm>
      </p:grpSpPr>
      <p:sp>
        <p:nvSpPr>
          <p:cNvPr descr="preencoded.png" id="59" name="Google Shape;59;p34"/>
          <p:cNvSpPr/>
          <p:nvPr/>
        </p:nvSpPr>
        <p:spPr>
          <a:xfrm>
            <a:off x="1"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0" name="Google Shape;60;p34"/>
          <p:cNvSpPr/>
          <p:nvPr/>
        </p:nvSpPr>
        <p:spPr>
          <a:xfrm>
            <a:off x="1600202"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1" name="Google Shape;61;p34"/>
          <p:cNvSpPr/>
          <p:nvPr/>
        </p:nvSpPr>
        <p:spPr>
          <a:xfrm>
            <a:off x="2795589" y="0"/>
            <a:ext cx="6803143"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2" name="Google Shape;62;p34"/>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4"/>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270"/>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64" name="Shape 64"/>
        <p:cNvGrpSpPr/>
        <p:nvPr/>
      </p:nvGrpSpPr>
      <p:grpSpPr>
        <a:xfrm>
          <a:off x="0" y="0"/>
          <a:ext cx="0" cy="0"/>
          <a:chOff x="0" y="0"/>
          <a:chExt cx="0" cy="0"/>
        </a:xfrm>
      </p:grpSpPr>
      <p:grpSp>
        <p:nvGrpSpPr>
          <p:cNvPr id="65" name="Google Shape;65;p35"/>
          <p:cNvGrpSpPr/>
          <p:nvPr/>
        </p:nvGrpSpPr>
        <p:grpSpPr>
          <a:xfrm>
            <a:off x="6452305" y="3405021"/>
            <a:ext cx="5739697" cy="3467971"/>
            <a:chOff x="5009037" y="2525712"/>
            <a:chExt cx="7170193" cy="4332288"/>
          </a:xfrm>
        </p:grpSpPr>
        <p:sp>
          <p:nvSpPr>
            <p:cNvPr id="66" name="Google Shape;66;p35"/>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7" name="Google Shape;67;p35"/>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grpSp>
        <p:nvGrpSpPr>
          <p:cNvPr id="68" name="Google Shape;68;p35"/>
          <p:cNvGrpSpPr/>
          <p:nvPr/>
        </p:nvGrpSpPr>
        <p:grpSpPr>
          <a:xfrm rot="10800000">
            <a:off x="6465612" y="2"/>
            <a:ext cx="5739697" cy="3467971"/>
            <a:chOff x="5183405" y="2678112"/>
            <a:chExt cx="7170193" cy="4332288"/>
          </a:xfrm>
        </p:grpSpPr>
        <p:sp>
          <p:nvSpPr>
            <p:cNvPr id="69" name="Google Shape;69;p35"/>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0" name="Google Shape;70;p35"/>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sp>
        <p:nvSpPr>
          <p:cNvPr descr="preencoded.png" id="71" name="Google Shape;71;p35"/>
          <p:cNvSpPr/>
          <p:nvPr/>
        </p:nvSpPr>
        <p:spPr>
          <a:xfrm>
            <a:off x="7642519" y="4577660"/>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2" name="Google Shape;72;p35"/>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5"/>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1800"/>
              <a:buNone/>
              <a:defRPr sz="1800"/>
            </a:lvl1pPr>
            <a:lvl2pPr indent="-323850" lvl="1" marL="914400" algn="l">
              <a:lnSpc>
                <a:spcPct val="150000"/>
              </a:lnSpc>
              <a:spcBef>
                <a:spcPts val="0"/>
              </a:spcBef>
              <a:spcAft>
                <a:spcPts val="0"/>
              </a:spcAft>
              <a:buClr>
                <a:schemeClr val="accent6"/>
              </a:buClr>
              <a:buSzPts val="1500"/>
              <a:buChar char="•"/>
              <a:defRPr sz="1500"/>
            </a:lvl2pPr>
            <a:lvl3pPr indent="-314325" lvl="2" marL="1371600" algn="l">
              <a:lnSpc>
                <a:spcPct val="150000"/>
              </a:lnSpc>
              <a:spcBef>
                <a:spcPts val="0"/>
              </a:spcBef>
              <a:spcAft>
                <a:spcPts val="0"/>
              </a:spcAft>
              <a:buClr>
                <a:schemeClr val="accent6"/>
              </a:buClr>
              <a:buSzPts val="1350"/>
              <a:buChar char="•"/>
              <a:defRPr sz="1350"/>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4" name="Shape 74"/>
        <p:cNvGrpSpPr/>
        <p:nvPr/>
      </p:nvGrpSpPr>
      <p:grpSpPr>
        <a:xfrm>
          <a:off x="0" y="0"/>
          <a:ext cx="0" cy="0"/>
          <a:chOff x="0" y="0"/>
          <a:chExt cx="0" cy="0"/>
        </a:xfrm>
      </p:grpSpPr>
      <p:sp>
        <p:nvSpPr>
          <p:cNvPr id="75" name="Google Shape;75;p36"/>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2475"/>
              <a:buFont typeface="Arial"/>
              <a:buNone/>
              <a:defRPr b="1" sz="2475">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6"/>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6"/>
          <p:cNvSpPr txBox="1"/>
          <p:nvPr>
            <p:ph idx="2" type="body"/>
          </p:nvPr>
        </p:nvSpPr>
        <p:spPr>
          <a:xfrm>
            <a:off x="4389121" y="4308477"/>
            <a:ext cx="3932239"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chemeClr val="accent6"/>
              </a:buClr>
              <a:buSzPts val="1800"/>
              <a:buNone/>
              <a:defRPr sz="18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36"/>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descr="preencoded.png" id="79" name="Google Shape;79;p36"/>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0" name="Google Shape;80;p36"/>
          <p:cNvSpPr/>
          <p:nvPr/>
        </p:nvSpPr>
        <p:spPr>
          <a:xfrm>
            <a:off x="-9414"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81" name="Google Shape;81;p36"/>
          <p:cNvSpPr/>
          <p:nvPr/>
        </p:nvSpPr>
        <p:spPr>
          <a:xfrm>
            <a:off x="2543869"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2" name="Google Shape;82;p36"/>
          <p:cNvSpPr/>
          <p:nvPr/>
        </p:nvSpPr>
        <p:spPr>
          <a:xfrm flipH="1">
            <a:off x="2535251" y="4308468"/>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3" name="Google Shape;83;p36"/>
          <p:cNvSpPr/>
          <p:nvPr/>
        </p:nvSpPr>
        <p:spPr>
          <a:xfrm flipH="1">
            <a:off x="-10617" y="4308468"/>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4" name="Google Shape;84;p36"/>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3.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1.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87"/>
              </a:lnSpc>
              <a:spcBef>
                <a:spcPts val="0"/>
              </a:spcBef>
              <a:spcAft>
                <a:spcPts val="0"/>
              </a:spcAft>
              <a:buClr>
                <a:schemeClr val="accent6"/>
              </a:buClr>
              <a:buSzPts val="3300"/>
              <a:buFont typeface="Arial Black"/>
              <a:buNone/>
              <a:defRPr b="1" i="0" sz="33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270"/>
              </a:spcBef>
              <a:spcAft>
                <a:spcPts val="0"/>
              </a:spcAft>
              <a:buClr>
                <a:schemeClr val="accent6"/>
              </a:buClr>
              <a:buSzPts val="2100"/>
              <a:buFont typeface="Arial"/>
              <a:buChar char="•"/>
              <a:defRPr b="0" i="0" sz="2100" u="none" cap="none" strike="noStrike">
                <a:solidFill>
                  <a:schemeClr val="accent6"/>
                </a:solidFill>
                <a:latin typeface="EB Garamond"/>
                <a:ea typeface="EB Garamond"/>
                <a:cs typeface="EB Garamond"/>
                <a:sym typeface="EB Garamond"/>
              </a:defRPr>
            </a:lvl1pPr>
            <a:lvl2pPr indent="-342900" lvl="1" marL="914400" marR="0" rtl="0" algn="l">
              <a:lnSpc>
                <a:spcPct val="100000"/>
              </a:lnSpc>
              <a:spcBef>
                <a:spcPts val="27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2pPr>
            <a:lvl3pPr indent="-323850" lvl="2" marL="1371600" marR="0" rtl="0" algn="l">
              <a:lnSpc>
                <a:spcPct val="100000"/>
              </a:lnSpc>
              <a:spcBef>
                <a:spcPts val="270"/>
              </a:spcBef>
              <a:spcAft>
                <a:spcPts val="0"/>
              </a:spcAft>
              <a:buClr>
                <a:schemeClr val="accent6"/>
              </a:buClr>
              <a:buSzPts val="1500"/>
              <a:buFont typeface="Arial"/>
              <a:buChar char="•"/>
              <a:defRPr b="0" i="0" sz="1500" u="none" cap="none" strike="noStrike">
                <a:solidFill>
                  <a:schemeClr val="accent6"/>
                </a:solidFill>
                <a:latin typeface="EB Garamond"/>
                <a:ea typeface="EB Garamond"/>
                <a:cs typeface="EB Garamond"/>
                <a:sym typeface="EB Garamond"/>
              </a:defRPr>
            </a:lvl3pPr>
            <a:lvl4pPr indent="-314325" lvl="3" marL="18288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4pPr>
            <a:lvl5pPr indent="-314325" lvl="4" marL="22860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9pPr>
          </a:lstStyle>
          <a:p/>
        </p:txBody>
      </p:sp>
      <p:sp>
        <p:nvSpPr>
          <p:cNvPr id="12" name="Google Shape;12;p22"/>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13" name="Google Shape;13;p22"/>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900" u="none" cap="none" strike="noStrike">
                <a:solidFill>
                  <a:schemeClr val="accent6"/>
                </a:solidFill>
                <a:latin typeface="Arial"/>
                <a:ea typeface="Arial"/>
                <a:cs typeface="Arial"/>
                <a:sym typeface="Arial"/>
              </a:defRPr>
            </a:lvl1pPr>
            <a:lvl2pPr indent="0" lvl="1" marL="0" marR="0" rtl="0" algn="ctr">
              <a:spcBef>
                <a:spcPts val="0"/>
              </a:spcBef>
              <a:buNone/>
              <a:defRPr b="0" i="0" sz="900" u="none" cap="none" strike="noStrike">
                <a:solidFill>
                  <a:schemeClr val="accent6"/>
                </a:solidFill>
                <a:latin typeface="Arial"/>
                <a:ea typeface="Arial"/>
                <a:cs typeface="Arial"/>
                <a:sym typeface="Arial"/>
              </a:defRPr>
            </a:lvl2pPr>
            <a:lvl3pPr indent="0" lvl="2" marL="0" marR="0" rtl="0" algn="ctr">
              <a:spcBef>
                <a:spcPts val="0"/>
              </a:spcBef>
              <a:buNone/>
              <a:defRPr b="0" i="0" sz="900" u="none" cap="none" strike="noStrike">
                <a:solidFill>
                  <a:schemeClr val="accent6"/>
                </a:solidFill>
                <a:latin typeface="Arial"/>
                <a:ea typeface="Arial"/>
                <a:cs typeface="Arial"/>
                <a:sym typeface="Arial"/>
              </a:defRPr>
            </a:lvl3pPr>
            <a:lvl4pPr indent="0" lvl="3" marL="0" marR="0" rtl="0" algn="ctr">
              <a:spcBef>
                <a:spcPts val="0"/>
              </a:spcBef>
              <a:buNone/>
              <a:defRPr b="0" i="0" sz="900" u="none" cap="none" strike="noStrike">
                <a:solidFill>
                  <a:schemeClr val="accent6"/>
                </a:solidFill>
                <a:latin typeface="Arial"/>
                <a:ea typeface="Arial"/>
                <a:cs typeface="Arial"/>
                <a:sym typeface="Arial"/>
              </a:defRPr>
            </a:lvl4pPr>
            <a:lvl5pPr indent="0" lvl="4" marL="0" marR="0" rtl="0" algn="ctr">
              <a:spcBef>
                <a:spcPts val="0"/>
              </a:spcBef>
              <a:buNone/>
              <a:defRPr b="0" i="0" sz="900" u="none" cap="none" strike="noStrike">
                <a:solidFill>
                  <a:schemeClr val="accent6"/>
                </a:solidFill>
                <a:latin typeface="Arial"/>
                <a:ea typeface="Arial"/>
                <a:cs typeface="Arial"/>
                <a:sym typeface="Arial"/>
              </a:defRPr>
            </a:lvl5pPr>
            <a:lvl6pPr indent="0" lvl="5" marL="0" marR="0" rtl="0" algn="ctr">
              <a:spcBef>
                <a:spcPts val="0"/>
              </a:spcBef>
              <a:buNone/>
              <a:defRPr b="0" i="0" sz="900" u="none" cap="none" strike="noStrike">
                <a:solidFill>
                  <a:schemeClr val="accent6"/>
                </a:solidFill>
                <a:latin typeface="Arial"/>
                <a:ea typeface="Arial"/>
                <a:cs typeface="Arial"/>
                <a:sym typeface="Arial"/>
              </a:defRPr>
            </a:lvl6pPr>
            <a:lvl7pPr indent="0" lvl="6" marL="0" marR="0" rtl="0" algn="ctr">
              <a:spcBef>
                <a:spcPts val="0"/>
              </a:spcBef>
              <a:buNone/>
              <a:defRPr b="0" i="0" sz="900" u="none" cap="none" strike="noStrike">
                <a:solidFill>
                  <a:schemeClr val="accent6"/>
                </a:solidFill>
                <a:latin typeface="Arial"/>
                <a:ea typeface="Arial"/>
                <a:cs typeface="Arial"/>
                <a:sym typeface="Arial"/>
              </a:defRPr>
            </a:lvl7pPr>
            <a:lvl8pPr indent="0" lvl="7" marL="0" marR="0" rtl="0" algn="ctr">
              <a:spcBef>
                <a:spcPts val="0"/>
              </a:spcBef>
              <a:buNone/>
              <a:defRPr b="0" i="0" sz="900" u="none" cap="none" strike="noStrike">
                <a:solidFill>
                  <a:schemeClr val="accent6"/>
                </a:solidFill>
                <a:latin typeface="Arial"/>
                <a:ea typeface="Arial"/>
                <a:cs typeface="Arial"/>
                <a:sym typeface="Arial"/>
              </a:defRPr>
            </a:lvl8pPr>
            <a:lvl9pPr indent="0" lvl="8" marL="0" marR="0" rtl="0" algn="ctr">
              <a:spcBef>
                <a:spcPts val="0"/>
              </a:spcBef>
              <a:buNone/>
              <a:defRPr b="0" i="0" sz="9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6"/>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26"/>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3" name="Google Shape;233;p26"/>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dk2"/>
                </a:solidFill>
                <a:latin typeface="Arial"/>
                <a:ea typeface="Arial"/>
                <a:cs typeface="Arial"/>
                <a:sym typeface="Arial"/>
              </a:defRPr>
            </a:lvl1pPr>
            <a:lvl2pPr indent="0" lvl="1" marL="0" marR="0" rtl="0" algn="r">
              <a:spcBef>
                <a:spcPts val="0"/>
              </a:spcBef>
              <a:buNone/>
              <a:defRPr b="0" i="0" sz="900" u="none" cap="none" strike="noStrike">
                <a:solidFill>
                  <a:schemeClr val="dk2"/>
                </a:solidFill>
                <a:latin typeface="Arial"/>
                <a:ea typeface="Arial"/>
                <a:cs typeface="Arial"/>
                <a:sym typeface="Arial"/>
              </a:defRPr>
            </a:lvl2pPr>
            <a:lvl3pPr indent="0" lvl="2" marL="0" marR="0" rtl="0" algn="r">
              <a:spcBef>
                <a:spcPts val="0"/>
              </a:spcBef>
              <a:buNone/>
              <a:defRPr b="0" i="0" sz="900" u="none" cap="none" strike="noStrike">
                <a:solidFill>
                  <a:schemeClr val="dk2"/>
                </a:solidFill>
                <a:latin typeface="Arial"/>
                <a:ea typeface="Arial"/>
                <a:cs typeface="Arial"/>
                <a:sym typeface="Arial"/>
              </a:defRPr>
            </a:lvl3pPr>
            <a:lvl4pPr indent="0" lvl="3" marL="0" marR="0" rtl="0" algn="r">
              <a:spcBef>
                <a:spcPts val="0"/>
              </a:spcBef>
              <a:buNone/>
              <a:defRPr b="0" i="0" sz="900" u="none" cap="none" strike="noStrike">
                <a:solidFill>
                  <a:schemeClr val="dk2"/>
                </a:solidFill>
                <a:latin typeface="Arial"/>
                <a:ea typeface="Arial"/>
                <a:cs typeface="Arial"/>
                <a:sym typeface="Arial"/>
              </a:defRPr>
            </a:lvl4pPr>
            <a:lvl5pPr indent="0" lvl="4" marL="0" marR="0" rtl="0" algn="r">
              <a:spcBef>
                <a:spcPts val="0"/>
              </a:spcBef>
              <a:buNone/>
              <a:defRPr b="0" i="0" sz="900" u="none" cap="none" strike="noStrike">
                <a:solidFill>
                  <a:schemeClr val="dk2"/>
                </a:solidFill>
                <a:latin typeface="Arial"/>
                <a:ea typeface="Arial"/>
                <a:cs typeface="Arial"/>
                <a:sym typeface="Arial"/>
              </a:defRPr>
            </a:lvl5pPr>
            <a:lvl6pPr indent="0" lvl="5" marL="0" marR="0" rtl="0" algn="r">
              <a:spcBef>
                <a:spcPts val="0"/>
              </a:spcBef>
              <a:buNone/>
              <a:defRPr b="0" i="0" sz="900" u="none" cap="none" strike="noStrike">
                <a:solidFill>
                  <a:schemeClr val="dk2"/>
                </a:solidFill>
                <a:latin typeface="Arial"/>
                <a:ea typeface="Arial"/>
                <a:cs typeface="Arial"/>
                <a:sym typeface="Arial"/>
              </a:defRPr>
            </a:lvl6pPr>
            <a:lvl7pPr indent="0" lvl="6" marL="0" marR="0" rtl="0" algn="r">
              <a:spcBef>
                <a:spcPts val="0"/>
              </a:spcBef>
              <a:buNone/>
              <a:defRPr b="0" i="0" sz="900" u="none" cap="none" strike="noStrike">
                <a:solidFill>
                  <a:schemeClr val="dk2"/>
                </a:solidFill>
                <a:latin typeface="Arial"/>
                <a:ea typeface="Arial"/>
                <a:cs typeface="Arial"/>
                <a:sym typeface="Arial"/>
              </a:defRPr>
            </a:lvl7pPr>
            <a:lvl8pPr indent="0" lvl="7" marL="0" marR="0" rtl="0" algn="r">
              <a:spcBef>
                <a:spcPts val="0"/>
              </a:spcBef>
              <a:buNone/>
              <a:defRPr b="0" i="0" sz="900" u="none" cap="none" strike="noStrike">
                <a:solidFill>
                  <a:schemeClr val="dk2"/>
                </a:solidFill>
                <a:latin typeface="Arial"/>
                <a:ea typeface="Arial"/>
                <a:cs typeface="Arial"/>
                <a:sym typeface="Arial"/>
              </a:defRPr>
            </a:lvl8pPr>
            <a:lvl9pPr indent="0" lvl="8" marL="0" marR="0" rtl="0" algn="r">
              <a:spcBef>
                <a:spcPts val="0"/>
              </a:spcBef>
              <a:buNone/>
              <a:defRPr b="0" i="0" sz="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
          <p:cNvSpPr txBox="1"/>
          <p:nvPr>
            <p:ph type="title"/>
          </p:nvPr>
        </p:nvSpPr>
        <p:spPr>
          <a:xfrm>
            <a:off x="3563725" y="2748951"/>
            <a:ext cx="4800600"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MORRIS BRANDON </a:t>
            </a:r>
            <a:br>
              <a:rPr lang="en-US"/>
            </a:br>
            <a:r>
              <a:rPr lang="en-US"/>
              <a:t>BUDGET FEEDBACK MEETING</a:t>
            </a:r>
            <a:endParaRPr/>
          </a:p>
        </p:txBody>
      </p:sp>
      <p:sp>
        <p:nvSpPr>
          <p:cNvPr id="390" name="Google Shape;390;p1"/>
          <p:cNvSpPr txBox="1"/>
          <p:nvPr>
            <p:ph idx="1" type="body"/>
          </p:nvPr>
        </p:nvSpPr>
        <p:spPr>
          <a:xfrm>
            <a:off x="3695700" y="4539194"/>
            <a:ext cx="4800600" cy="512064"/>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accent6"/>
              </a:buClr>
              <a:buSzPts val="1600"/>
              <a:buNone/>
            </a:pPr>
            <a:r>
              <a:rPr i="1" lang="en-US" sz="1600"/>
              <a:t>To be presented to GO Team </a:t>
            </a:r>
            <a:r>
              <a:rPr b="1" i="1" lang="en-US" sz="1600">
                <a:solidFill>
                  <a:schemeClr val="accent4"/>
                </a:solidFill>
              </a:rPr>
              <a:t>BEFORE</a:t>
            </a:r>
            <a:r>
              <a:rPr i="1" lang="en-US" sz="1600"/>
              <a:t> the school staffing conference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pic>
        <p:nvPicPr>
          <p:cNvPr id="529" name="Google Shape;529;p10"/>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530" name="Google Shape;530;p10"/>
          <p:cNvGraphicFramePr/>
          <p:nvPr/>
        </p:nvGraphicFramePr>
        <p:xfrm>
          <a:off x="3640678" y="1240623"/>
          <a:ext cx="3000000" cy="3000000"/>
        </p:xfrm>
        <a:graphic>
          <a:graphicData uri="http://schemas.openxmlformats.org/drawingml/2006/table">
            <a:tbl>
              <a:tblPr bandRow="1" firstRow="1">
                <a:noFill/>
                <a:tableStyleId>{0EB83E11-588C-441E-9767-C8DBBE5BF719}</a:tableStyleId>
              </a:tblPr>
              <a:tblGrid>
                <a:gridCol w="1583300"/>
                <a:gridCol w="1760925"/>
                <a:gridCol w="1760925"/>
                <a:gridCol w="1621925"/>
                <a:gridCol w="1367025"/>
              </a:tblGrid>
              <a:tr h="45890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904325">
                <a:tc>
                  <a:txBody>
                    <a:bodyPr/>
                    <a:lstStyle/>
                    <a:p>
                      <a:pPr indent="0" lvl="0" marL="0" rtl="0" algn="l">
                        <a:lnSpc>
                          <a:spcPct val="115000"/>
                        </a:lnSpc>
                        <a:spcBef>
                          <a:spcPts val="0"/>
                        </a:spcBef>
                        <a:spcAft>
                          <a:spcPts val="0"/>
                        </a:spcAft>
                        <a:buClr>
                          <a:schemeClr val="dk1"/>
                        </a:buClr>
                        <a:buSzPts val="1100"/>
                        <a:buFont typeface="Arial"/>
                        <a:buNone/>
                      </a:pPr>
                      <a:r>
                        <a:rPr lang="en-US" sz="1100">
                          <a:latin typeface="Calibri"/>
                          <a:ea typeface="Calibri"/>
                          <a:cs typeface="Calibri"/>
                          <a:sym typeface="Calibri"/>
                        </a:rPr>
                        <a:t>Build systems and resources to support the Enhanced IB PYP, DLI and Gifted collaboration implementation </a:t>
                      </a:r>
                      <a:endParaRPr sz="1100" u="none" cap="none" strike="noStrike">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US" sz="800"/>
                        <a:t>Curriculum and Instruction/ Signature Programing </a:t>
                      </a:r>
                      <a:endParaRPr sz="800"/>
                    </a:p>
                  </a:txBody>
                  <a:tcPr marT="34300" marB="34300" marR="68575" marL="68575" anchor="ctr">
                    <a:lnL cap="flat" cmpd="sng" w="12700">
                      <a:solidFill>
                        <a:srgbClr val="FFFFFF"/>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Retain IB/ Gifted/ DLI staff</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Font typeface="Arial"/>
                        <a:buNone/>
                      </a:pPr>
                      <a:r>
                        <a:rPr lang="en-US" sz="800"/>
                        <a:t>Continue to staff IB coordinator, 12 DLI teachers and one full time gifted teacher. </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$1,525,994</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tcPr>
                </a:tc>
              </a:tr>
              <a:tr h="904325">
                <a:tc>
                  <a:txBody>
                    <a:bodyPr/>
                    <a:lstStyle/>
                    <a:p>
                      <a:pPr indent="0" lvl="0" marL="0" rtl="0" algn="l">
                        <a:lnSpc>
                          <a:spcPct val="115000"/>
                        </a:lnSpc>
                        <a:spcBef>
                          <a:spcPts val="0"/>
                        </a:spcBef>
                        <a:spcAft>
                          <a:spcPts val="0"/>
                        </a:spcAft>
                        <a:buClr>
                          <a:srgbClr val="000000"/>
                        </a:buClr>
                        <a:buSzPts val="1100"/>
                        <a:buFont typeface="Arial"/>
                        <a:buNone/>
                      </a:pPr>
                      <a:r>
                        <a:rPr lang="en-US" sz="1100">
                          <a:latin typeface="Calibri"/>
                          <a:ea typeface="Calibri"/>
                          <a:cs typeface="Calibri"/>
                          <a:sym typeface="Calibri"/>
                        </a:rPr>
                        <a:t>Ensure Special Ed. students are making yearly gains in literacy rates and state targets for ELA  </a:t>
                      </a:r>
                      <a:endParaRPr sz="1100" u="none" cap="none" strike="noStrike">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US" sz="800"/>
                        <a:t>Whole Child Intervention/ Curriculum and Instruction</a:t>
                      </a:r>
                      <a:endParaRPr sz="800"/>
                    </a:p>
                  </a:txBody>
                  <a:tcPr marT="34300" marB="34300" marR="68575" marL="68575" anchor="ctr">
                    <a:lnL cap="flat" cmpd="sng" w="12700">
                      <a:solidFill>
                        <a:srgbClr val="FFFFFF"/>
                      </a:solidFill>
                      <a:prstDash val="solid"/>
                      <a:round/>
                      <a:headEnd len="sm" w="sm" type="none"/>
                      <a:tailEnd len="sm" w="sm" type="none"/>
                    </a:lnL>
                    <a:lnT cap="flat" cmpd="sng" w="127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rPr lang="en-US" sz="800"/>
                        <a:t>Retain .5 Special Ed. Lead Teacher</a:t>
                      </a:r>
                      <a:endParaRPr sz="800"/>
                    </a:p>
                  </a:txBody>
                  <a:tcPr marT="34300" marB="34300" marR="68575" marL="68575" anchor="ctr">
                    <a:lnT cap="flat" cmpd="sng" w="127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rPr lang="en-US" sz="800"/>
                        <a:t>.5 SELT</a:t>
                      </a:r>
                      <a:endParaRPr sz="800"/>
                    </a:p>
                  </a:txBody>
                  <a:tcPr marT="34300" marB="34300" marR="68575" marL="68575" anchor="ctr">
                    <a:lnT cap="flat" cmpd="sng" w="127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rPr lang="en-US" sz="800"/>
                        <a:t>$52,020</a:t>
                      </a:r>
                      <a:endParaRPr sz="800"/>
                    </a:p>
                  </a:txBody>
                  <a:tcPr marT="34300" marB="34300" marR="68575" marL="68575" anchor="ctr">
                    <a:lnT cap="flat" cmpd="sng" w="12700">
                      <a:solidFill>
                        <a:schemeClr val="lt1"/>
                      </a:solidFill>
                      <a:prstDash val="solid"/>
                      <a:round/>
                      <a:headEnd len="sm" w="sm" type="none"/>
                      <a:tailEnd len="sm" w="sm" type="none"/>
                    </a:lnT>
                  </a:tcPr>
                </a:tc>
              </a:tr>
              <a:tr h="735075">
                <a:tc>
                  <a:txBody>
                    <a:bodyPr/>
                    <a:lstStyle/>
                    <a:p>
                      <a:pPr indent="0" lvl="0" marL="0" rtl="0" algn="l">
                        <a:lnSpc>
                          <a:spcPct val="115000"/>
                        </a:lnSpc>
                        <a:spcBef>
                          <a:spcPts val="0"/>
                        </a:spcBef>
                        <a:spcAft>
                          <a:spcPts val="0"/>
                        </a:spcAft>
                        <a:buClr>
                          <a:srgbClr val="000000"/>
                        </a:buClr>
                        <a:buSzPts val="1100"/>
                        <a:buFont typeface="Arial"/>
                        <a:buNone/>
                      </a:pPr>
                      <a:r>
                        <a:rPr lang="en-US" sz="1100">
                          <a:latin typeface="Calibri"/>
                          <a:ea typeface="Calibri"/>
                          <a:cs typeface="Calibri"/>
                          <a:sym typeface="Calibri"/>
                        </a:rPr>
                        <a:t>Build teacher capacity in core content areas, particularly ELA and Reading  </a:t>
                      </a:r>
                      <a:endParaRPr sz="1100" u="none" cap="none" strike="noStrike">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US" sz="800"/>
                        <a:t>Curriculum and Instruction</a:t>
                      </a:r>
                      <a:endParaRPr sz="800"/>
                    </a:p>
                  </a:txBody>
                  <a:tcPr marT="34300" marB="34300" marR="68575" marL="68575" anchor="ctr">
                    <a:lnL cap="flat" cmpd="sng" w="12700">
                      <a:solidFill>
                        <a:srgbClr val="FFFFFF"/>
                      </a:solidFill>
                      <a:prstDash val="solid"/>
                      <a:round/>
                      <a:headEnd len="sm" w="sm" type="none"/>
                      <a:tailEnd len="sm" w="sm" type="none"/>
                    </a:lnL>
                  </a:tcPr>
                </a:tc>
                <a:tc>
                  <a:txBody>
                    <a:bodyPr/>
                    <a:lstStyle/>
                    <a:p>
                      <a:pPr indent="0" lvl="0" marL="0" marR="0" rtl="0" algn="l">
                        <a:spcBef>
                          <a:spcPts val="0"/>
                        </a:spcBef>
                        <a:spcAft>
                          <a:spcPts val="0"/>
                        </a:spcAft>
                        <a:buNone/>
                      </a:pPr>
                      <a:r>
                        <a:rPr lang="en-US" sz="800"/>
                        <a:t>Implement meaningful professional learning</a:t>
                      </a:r>
                      <a:endParaRPr sz="800"/>
                    </a:p>
                  </a:txBody>
                  <a:tcPr marT="34300" marB="34300" marR="68575" marL="68575" anchor="ctr"/>
                </a:tc>
                <a:tc>
                  <a:txBody>
                    <a:bodyPr/>
                    <a:lstStyle/>
                    <a:p>
                      <a:pPr indent="0" lvl="0" marL="0" marR="0" rtl="0" algn="l">
                        <a:spcBef>
                          <a:spcPts val="0"/>
                        </a:spcBef>
                        <a:spcAft>
                          <a:spcPts val="0"/>
                        </a:spcAft>
                        <a:buNone/>
                      </a:pPr>
                      <a:r>
                        <a:rPr lang="en-US" sz="800"/>
                        <a:t>7 days of Science of Reading Professional Learning consultant</a:t>
                      </a:r>
                      <a:endParaRPr sz="800"/>
                    </a:p>
                  </a:txBody>
                  <a:tcPr marT="34300" marB="34300" marR="68575" marL="68575" anchor="ctr"/>
                </a:tc>
                <a:tc>
                  <a:txBody>
                    <a:bodyPr/>
                    <a:lstStyle/>
                    <a:p>
                      <a:pPr indent="0" lvl="0" marL="0" marR="0" rtl="0" algn="l">
                        <a:spcBef>
                          <a:spcPts val="0"/>
                        </a:spcBef>
                        <a:spcAft>
                          <a:spcPts val="0"/>
                        </a:spcAft>
                        <a:buNone/>
                      </a:pPr>
                      <a:r>
                        <a:rPr lang="en-US" sz="800"/>
                        <a:t>$7,200</a:t>
                      </a:r>
                      <a:endParaRPr sz="800"/>
                    </a:p>
                  </a:txBody>
                  <a:tcPr marT="34300" marB="34300" marR="68575" marL="68575" anchor="ctr"/>
                </a:tc>
              </a:tr>
              <a:tr h="529425">
                <a:tc>
                  <a:txBody>
                    <a:bodyPr/>
                    <a:lstStyle/>
                    <a:p>
                      <a:pPr indent="0" lvl="0" marL="0" rtl="0" algn="l">
                        <a:lnSpc>
                          <a:spcPct val="115000"/>
                        </a:lnSpc>
                        <a:spcBef>
                          <a:spcPts val="0"/>
                        </a:spcBef>
                        <a:spcAft>
                          <a:spcPts val="0"/>
                        </a:spcAft>
                        <a:buClr>
                          <a:srgbClr val="000000"/>
                        </a:buClr>
                        <a:buSzPts val="1100"/>
                        <a:buFont typeface="Arial"/>
                        <a:buNone/>
                      </a:pPr>
                      <a:r>
                        <a:rPr lang="en-US" sz="1100">
                          <a:latin typeface="Calibri"/>
                          <a:ea typeface="Calibri"/>
                          <a:cs typeface="Calibri"/>
                          <a:sym typeface="Calibri"/>
                        </a:rPr>
                        <a:t>Deliver faculty training and maintain or acquire certifications needed to satisfy the professional learning requirements as outlined by HB 538</a:t>
                      </a:r>
                      <a:endParaRPr sz="1100" u="none" cap="none" strike="noStrike">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800"/>
                        <a:t>Curriculum and Instruction</a:t>
                      </a:r>
                      <a:endParaRPr sz="800"/>
                    </a:p>
                  </a:txBody>
                  <a:tcPr marT="34300" marB="34300" marR="68575" marL="68575" anchor="ctr">
                    <a:lnL cap="flat" cmpd="sng" w="12700">
                      <a:solidFill>
                        <a:srgbClr val="FFFFFF"/>
                      </a:solidFill>
                      <a:prstDash val="solid"/>
                      <a:round/>
                      <a:headEnd len="sm" w="sm" type="none"/>
                      <a:tailEnd len="sm" w="sm" type="none"/>
                    </a:lnL>
                  </a:tcPr>
                </a:tc>
                <a:tc>
                  <a:txBody>
                    <a:bodyPr/>
                    <a:lstStyle/>
                    <a:p>
                      <a:pPr indent="0" lvl="0" marL="0" marR="0" rtl="0" algn="ctr">
                        <a:spcBef>
                          <a:spcPts val="0"/>
                        </a:spcBef>
                        <a:spcAft>
                          <a:spcPts val="0"/>
                        </a:spcAft>
                        <a:buNone/>
                      </a:pPr>
                      <a:r>
                        <a:rPr lang="en-US" sz="800"/>
                        <a:t>Provide meaningful professional learning at the school level</a:t>
                      </a:r>
                      <a:endParaRPr sz="800"/>
                    </a:p>
                  </a:txBody>
                  <a:tcPr marT="34300" marB="34300" marR="68575" marL="68575" anchor="ctr"/>
                </a:tc>
                <a:tc>
                  <a:txBody>
                    <a:bodyPr/>
                    <a:lstStyle/>
                    <a:p>
                      <a:pPr indent="0" lvl="0" marL="0" marR="0" rtl="0" algn="l">
                        <a:spcBef>
                          <a:spcPts val="0"/>
                        </a:spcBef>
                        <a:spcAft>
                          <a:spcPts val="0"/>
                        </a:spcAft>
                        <a:buNone/>
                      </a:pPr>
                      <a:r>
                        <a:rPr lang="en-US" sz="800"/>
                        <a:t>Hire a literacy specialist (district funded), fund internal position vacancy</a:t>
                      </a:r>
                      <a:endParaRPr sz="800"/>
                    </a:p>
                  </a:txBody>
                  <a:tcPr marT="34300" marB="34300" marR="68575" marL="68575" anchor="ctr"/>
                </a:tc>
                <a:tc>
                  <a:txBody>
                    <a:bodyPr/>
                    <a:lstStyle/>
                    <a:p>
                      <a:pPr indent="0" lvl="0" marL="0" marR="0" rtl="0" algn="l">
                        <a:spcBef>
                          <a:spcPts val="0"/>
                        </a:spcBef>
                        <a:spcAft>
                          <a:spcPts val="0"/>
                        </a:spcAft>
                        <a:buNone/>
                      </a:pPr>
                      <a:r>
                        <a:rPr lang="en-US" sz="800"/>
                        <a:t>$109,171</a:t>
                      </a:r>
                      <a:endParaRPr sz="800"/>
                    </a:p>
                  </a:txBody>
                  <a:tcPr marT="34300" marB="34300" marR="68575" marL="68575" anchor="ctr"/>
                </a:tc>
              </a:tr>
            </a:tbl>
          </a:graphicData>
        </a:graphic>
      </p:graphicFrame>
      <p:sp>
        <p:nvSpPr>
          <p:cNvPr id="531" name="Google Shape;531;p10"/>
          <p:cNvSpPr txBox="1"/>
          <p:nvPr>
            <p:ph idx="12" type="sldNum"/>
          </p:nvPr>
        </p:nvSpPr>
        <p:spPr>
          <a:xfrm>
            <a:off x="10991088" y="6413619"/>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532" name="Google Shape;532;p10"/>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533" name="Google Shape;533;p10"/>
          <p:cNvSpPr txBox="1"/>
          <p:nvPr/>
        </p:nvSpPr>
        <p:spPr>
          <a:xfrm>
            <a:off x="3419476" y="324379"/>
            <a:ext cx="8772524"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Century Schoolbook"/>
              <a:buNone/>
            </a:pPr>
            <a:r>
              <a:rPr b="1" lang="en-US" sz="2700">
                <a:solidFill>
                  <a:srgbClr val="000000"/>
                </a:solidFill>
                <a:latin typeface="Century Schoolbook"/>
                <a:ea typeface="Century Schoolbook"/>
                <a:cs typeface="Century Schoolbook"/>
                <a:sym typeface="Century Schoolbook"/>
              </a:rPr>
              <a:t>FY25</a:t>
            </a:r>
            <a:r>
              <a:rPr b="1" i="0" lang="en-US" sz="2700" u="none" cap="none" strike="noStrike">
                <a:solidFill>
                  <a:srgbClr val="000000"/>
                </a:solidFill>
                <a:latin typeface="Century Schoolbook"/>
                <a:ea typeface="Century Schoolbook"/>
                <a:cs typeface="Century Schoolbook"/>
                <a:sym typeface="Century Schoolbook"/>
              </a:rPr>
              <a:t> Strategic Plan Break-out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2"/>
          <p:cNvSpPr txBox="1"/>
          <p:nvPr/>
        </p:nvSpPr>
        <p:spPr>
          <a:xfrm>
            <a:off x="2438400" y="257044"/>
            <a:ext cx="8229600" cy="602055"/>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FY25 Budget by Function (Required)</a:t>
            </a:r>
            <a:endParaRPr/>
          </a:p>
          <a:p>
            <a:pPr indent="0" lvl="0" marL="0" marR="0" rtl="0" algn="ctr">
              <a:lnSpc>
                <a:spcPct val="100000"/>
              </a:lnSpc>
              <a:spcBef>
                <a:spcPts val="0"/>
              </a:spcBef>
              <a:spcAft>
                <a:spcPts val="0"/>
              </a:spcAft>
              <a:buClr>
                <a:srgbClr val="000000"/>
              </a:buClr>
              <a:buSzPct val="100000"/>
              <a:buFont typeface="Calibri"/>
              <a:buNone/>
            </a:pPr>
            <a:r>
              <a:rPr b="0" i="1" lang="en-US" sz="3400" u="none" cap="none" strike="noStrike">
                <a:solidFill>
                  <a:srgbClr val="000000"/>
                </a:solidFill>
                <a:latin typeface="Calibri"/>
                <a:ea typeface="Calibri"/>
                <a:cs typeface="Calibri"/>
                <a:sym typeface="Calibri"/>
              </a:rPr>
              <a:t>*Based on Current Allocation of School Budget</a:t>
            </a:r>
            <a:endParaRPr/>
          </a:p>
          <a:p>
            <a:pPr indent="0" lvl="0" marL="0" marR="0" rtl="0" algn="ctr">
              <a:lnSpc>
                <a:spcPct val="100000"/>
              </a:lnSpc>
              <a:spcBef>
                <a:spcPts val="0"/>
              </a:spcBef>
              <a:spcAft>
                <a:spcPts val="0"/>
              </a:spcAft>
              <a:buClr>
                <a:schemeClr val="dk1"/>
              </a:buClr>
              <a:buSzPct val="100000"/>
              <a:buFont typeface="Arial Black"/>
              <a:buNone/>
            </a:pPr>
            <a:r>
              <a:t/>
            </a:r>
            <a:endParaRPr b="0" i="0" sz="4400" u="none" cap="none" strike="noStrike">
              <a:solidFill>
                <a:srgbClr val="000000"/>
              </a:solidFill>
              <a:latin typeface="Calibri"/>
              <a:ea typeface="Calibri"/>
              <a:cs typeface="Calibri"/>
              <a:sym typeface="Calibri"/>
            </a:endParaRPr>
          </a:p>
        </p:txBody>
      </p:sp>
      <p:sp>
        <p:nvSpPr>
          <p:cNvPr id="540" name="Google Shape;540;p12"/>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pic>
        <p:nvPicPr>
          <p:cNvPr id="541" name="Google Shape;541;p12"/>
          <p:cNvPicPr preferRelativeResize="0"/>
          <p:nvPr/>
        </p:nvPicPr>
        <p:blipFill>
          <a:blip r:embed="rId3">
            <a:alphaModFix/>
          </a:blip>
          <a:stretch>
            <a:fillRect/>
          </a:stretch>
        </p:blipFill>
        <p:spPr>
          <a:xfrm>
            <a:off x="3001275" y="1964574"/>
            <a:ext cx="6486525" cy="3619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3"/>
          <p:cNvSpPr txBox="1"/>
          <p:nvPr/>
        </p:nvSpPr>
        <p:spPr>
          <a:xfrm>
            <a:off x="2438400" y="109669"/>
            <a:ext cx="8229600" cy="719891"/>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FY25 Budget by Function (Required)</a:t>
            </a:r>
            <a:endParaRPr/>
          </a:p>
          <a:p>
            <a:pPr indent="0" lvl="0" marL="0" marR="0" rtl="0" algn="ctr">
              <a:lnSpc>
                <a:spcPct val="100000"/>
              </a:lnSpc>
              <a:spcBef>
                <a:spcPts val="0"/>
              </a:spcBef>
              <a:spcAft>
                <a:spcPts val="0"/>
              </a:spcAft>
              <a:buClr>
                <a:srgbClr val="000000"/>
              </a:buClr>
              <a:buSzPct val="100000"/>
              <a:buFont typeface="Calibri"/>
              <a:buNone/>
            </a:pPr>
            <a:r>
              <a:rPr b="0" i="1" lang="en-US" sz="3600" u="none" cap="none" strike="noStrike">
                <a:solidFill>
                  <a:srgbClr val="000000"/>
                </a:solidFill>
                <a:latin typeface="Calibri"/>
                <a:ea typeface="Calibri"/>
                <a:cs typeface="Calibri"/>
                <a:sym typeface="Calibri"/>
              </a:rPr>
              <a:t>*Based on Current Allocation of School Budget</a:t>
            </a:r>
            <a:endParaRPr/>
          </a:p>
        </p:txBody>
      </p:sp>
      <p:sp>
        <p:nvSpPr>
          <p:cNvPr id="548" name="Google Shape;548;p13"/>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pic>
        <p:nvPicPr>
          <p:cNvPr id="549" name="Google Shape;549;p13"/>
          <p:cNvPicPr preferRelativeResize="0"/>
          <p:nvPr/>
        </p:nvPicPr>
        <p:blipFill>
          <a:blip r:embed="rId3">
            <a:alphaModFix/>
          </a:blip>
          <a:stretch>
            <a:fillRect/>
          </a:stretch>
        </p:blipFill>
        <p:spPr>
          <a:xfrm>
            <a:off x="2607600" y="1821085"/>
            <a:ext cx="6410325" cy="4133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2b9379c7f46_0_0"/>
          <p:cNvSpPr txBox="1"/>
          <p:nvPr>
            <p:ph idx="12" type="sldNum"/>
          </p:nvPr>
        </p:nvSpPr>
        <p:spPr>
          <a:xfrm>
            <a:off x="10936224" y="6436170"/>
            <a:ext cx="987600" cy="27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556" name="Google Shape;556;g2b9379c7f46_0_0"/>
          <p:cNvSpPr txBox="1"/>
          <p:nvPr/>
        </p:nvSpPr>
        <p:spPr>
          <a:xfrm>
            <a:off x="1184500" y="716725"/>
            <a:ext cx="10320900" cy="61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100">
                <a:solidFill>
                  <a:schemeClr val="accent6"/>
                </a:solidFill>
                <a:latin typeface="EB Garamond"/>
                <a:ea typeface="EB Garamond"/>
                <a:cs typeface="EB Garamond"/>
                <a:sym typeface="EB Garamond"/>
              </a:rPr>
              <a:t>Class size averages based on new staffing plan:</a:t>
            </a:r>
            <a:endParaRPr b="1" sz="2100">
              <a:solidFill>
                <a:schemeClr val="accent6"/>
              </a:solidFill>
              <a:latin typeface="EB Garamond"/>
              <a:ea typeface="EB Garamond"/>
              <a:cs typeface="EB Garamond"/>
              <a:sym typeface="EB Garamond"/>
            </a:endParaRPr>
          </a:p>
          <a:p>
            <a:pPr indent="0" lvl="0" marL="0" rtl="0" algn="l">
              <a:spcBef>
                <a:spcPts val="0"/>
              </a:spcBef>
              <a:spcAft>
                <a:spcPts val="0"/>
              </a:spcAft>
              <a:buNone/>
            </a:pPr>
            <a:r>
              <a:rPr b="1" lang="en-US" sz="2100">
                <a:solidFill>
                  <a:schemeClr val="accent6"/>
                </a:solidFill>
                <a:latin typeface="EB Garamond"/>
                <a:ea typeface="EB Garamond"/>
                <a:cs typeface="EB Garamond"/>
                <a:sym typeface="EB Garamond"/>
              </a:rPr>
              <a:t>KK- 169</a:t>
            </a:r>
            <a:endParaRPr b="1" sz="2100">
              <a:solidFill>
                <a:schemeClr val="accent6"/>
              </a:solidFill>
              <a:latin typeface="EB Garamond"/>
              <a:ea typeface="EB Garamond"/>
              <a:cs typeface="EB Garamond"/>
              <a:sym typeface="EB Garamond"/>
            </a:endParaRPr>
          </a:p>
          <a:p>
            <a:pPr indent="-361950" lvl="0" marL="457200" rtl="0" algn="l">
              <a:spcBef>
                <a:spcPts val="0"/>
              </a:spcBef>
              <a:spcAft>
                <a:spcPts val="0"/>
              </a:spcAft>
              <a:buClr>
                <a:schemeClr val="accent6"/>
              </a:buClr>
              <a:buSzPts val="2100"/>
              <a:buFont typeface="EB Garamond"/>
              <a:buChar char="-"/>
            </a:pPr>
            <a:r>
              <a:rPr b="1" lang="en-US" sz="2100">
                <a:solidFill>
                  <a:schemeClr val="accent6"/>
                </a:solidFill>
                <a:latin typeface="EB Garamond"/>
                <a:ea typeface="EB Garamond"/>
                <a:cs typeface="EB Garamond"/>
                <a:sym typeface="EB Garamond"/>
              </a:rPr>
              <a:t>8 teachers/ 8 paras</a:t>
            </a:r>
            <a:endParaRPr b="1" sz="2100">
              <a:solidFill>
                <a:schemeClr val="accent6"/>
              </a:solidFill>
              <a:latin typeface="EB Garamond"/>
              <a:ea typeface="EB Garamond"/>
              <a:cs typeface="EB Garamond"/>
              <a:sym typeface="EB Garamond"/>
            </a:endParaRPr>
          </a:p>
          <a:p>
            <a:pPr indent="-361950" lvl="0" marL="457200" rtl="0" algn="l">
              <a:spcBef>
                <a:spcPts val="0"/>
              </a:spcBef>
              <a:spcAft>
                <a:spcPts val="0"/>
              </a:spcAft>
              <a:buClr>
                <a:schemeClr val="accent6"/>
              </a:buClr>
              <a:buSzPts val="2100"/>
              <a:buFont typeface="EB Garamond"/>
              <a:buChar char="-"/>
            </a:pPr>
            <a:r>
              <a:rPr b="1" lang="en-US" sz="2100">
                <a:solidFill>
                  <a:schemeClr val="accent6"/>
                </a:solidFill>
                <a:latin typeface="EB Garamond"/>
                <a:ea typeface="EB Garamond"/>
                <a:cs typeface="EB Garamond"/>
                <a:sym typeface="EB Garamond"/>
              </a:rPr>
              <a:t>Avg. Class Size: 20/ DLI 25</a:t>
            </a:r>
            <a:endParaRPr b="1" sz="2100">
              <a:solidFill>
                <a:schemeClr val="accent6"/>
              </a:solidFill>
              <a:latin typeface="EB Garamond"/>
              <a:ea typeface="EB Garamond"/>
              <a:cs typeface="EB Garamond"/>
              <a:sym typeface="EB Garamond"/>
            </a:endParaRPr>
          </a:p>
          <a:p>
            <a:pPr indent="0" lvl="0" marL="0" rtl="0" algn="l">
              <a:spcBef>
                <a:spcPts val="0"/>
              </a:spcBef>
              <a:spcAft>
                <a:spcPts val="0"/>
              </a:spcAft>
              <a:buNone/>
            </a:pPr>
            <a:r>
              <a:rPr b="1" lang="en-US" sz="2100">
                <a:solidFill>
                  <a:schemeClr val="accent6"/>
                </a:solidFill>
                <a:latin typeface="EB Garamond"/>
                <a:ea typeface="EB Garamond"/>
                <a:cs typeface="EB Garamond"/>
                <a:sym typeface="EB Garamond"/>
              </a:rPr>
              <a:t>1st-168</a:t>
            </a:r>
            <a:endParaRPr b="1" sz="2100">
              <a:solidFill>
                <a:schemeClr val="accent6"/>
              </a:solidFill>
              <a:latin typeface="EB Garamond"/>
              <a:ea typeface="EB Garamond"/>
              <a:cs typeface="EB Garamond"/>
              <a:sym typeface="EB Garamond"/>
            </a:endParaRPr>
          </a:p>
          <a:p>
            <a:pPr indent="-361950" lvl="0" marL="457200" rtl="0" algn="l">
              <a:spcBef>
                <a:spcPts val="0"/>
              </a:spcBef>
              <a:spcAft>
                <a:spcPts val="0"/>
              </a:spcAft>
              <a:buClr>
                <a:schemeClr val="accent6"/>
              </a:buClr>
              <a:buSzPts val="2100"/>
              <a:buFont typeface="EB Garamond"/>
              <a:buChar char="-"/>
            </a:pPr>
            <a:r>
              <a:rPr b="1" lang="en-US" sz="2100">
                <a:solidFill>
                  <a:schemeClr val="accent6"/>
                </a:solidFill>
                <a:latin typeface="EB Garamond"/>
                <a:ea typeface="EB Garamond"/>
                <a:cs typeface="EB Garamond"/>
                <a:sym typeface="EB Garamond"/>
              </a:rPr>
              <a:t>8 teacher</a:t>
            </a:r>
            <a:endParaRPr b="1" sz="2100">
              <a:solidFill>
                <a:schemeClr val="accent6"/>
              </a:solidFill>
              <a:latin typeface="EB Garamond"/>
              <a:ea typeface="EB Garamond"/>
              <a:cs typeface="EB Garamond"/>
              <a:sym typeface="EB Garamond"/>
            </a:endParaRPr>
          </a:p>
          <a:p>
            <a:pPr indent="-361950" lvl="0" marL="457200" rtl="0" algn="l">
              <a:spcBef>
                <a:spcPts val="0"/>
              </a:spcBef>
              <a:spcAft>
                <a:spcPts val="0"/>
              </a:spcAft>
              <a:buClr>
                <a:schemeClr val="accent6"/>
              </a:buClr>
              <a:buSzPts val="2100"/>
              <a:buFont typeface="EB Garamond"/>
              <a:buChar char="-"/>
            </a:pPr>
            <a:r>
              <a:rPr b="1" lang="en-US" sz="2100">
                <a:solidFill>
                  <a:schemeClr val="accent6"/>
                </a:solidFill>
                <a:latin typeface="EB Garamond"/>
                <a:ea typeface="EB Garamond"/>
                <a:cs typeface="EB Garamond"/>
                <a:sym typeface="EB Garamond"/>
              </a:rPr>
              <a:t>Avg. Class Size: 20/ DLI 24</a:t>
            </a:r>
            <a:endParaRPr b="1" sz="2100">
              <a:solidFill>
                <a:schemeClr val="accent6"/>
              </a:solidFill>
              <a:latin typeface="EB Garamond"/>
              <a:ea typeface="EB Garamond"/>
              <a:cs typeface="EB Garamond"/>
              <a:sym typeface="EB Garamond"/>
            </a:endParaRPr>
          </a:p>
          <a:p>
            <a:pPr indent="0" lvl="0" marL="0" rtl="0" algn="l">
              <a:spcBef>
                <a:spcPts val="0"/>
              </a:spcBef>
              <a:spcAft>
                <a:spcPts val="0"/>
              </a:spcAft>
              <a:buNone/>
            </a:pPr>
            <a:r>
              <a:rPr b="1" lang="en-US" sz="2100">
                <a:solidFill>
                  <a:schemeClr val="accent6"/>
                </a:solidFill>
                <a:latin typeface="EB Garamond"/>
                <a:ea typeface="EB Garamond"/>
                <a:cs typeface="EB Garamond"/>
                <a:sym typeface="EB Garamond"/>
              </a:rPr>
              <a:t>2nd-172</a:t>
            </a:r>
            <a:endParaRPr b="1" sz="2100">
              <a:solidFill>
                <a:schemeClr val="accent6"/>
              </a:solidFill>
              <a:latin typeface="EB Garamond"/>
              <a:ea typeface="EB Garamond"/>
              <a:cs typeface="EB Garamond"/>
              <a:sym typeface="EB Garamond"/>
            </a:endParaRPr>
          </a:p>
          <a:p>
            <a:pPr indent="-361950" lvl="0" marL="457200" rtl="0" algn="l">
              <a:spcBef>
                <a:spcPts val="0"/>
              </a:spcBef>
              <a:spcAft>
                <a:spcPts val="0"/>
              </a:spcAft>
              <a:buClr>
                <a:schemeClr val="accent6"/>
              </a:buClr>
              <a:buSzPts val="2100"/>
              <a:buFont typeface="EB Garamond"/>
              <a:buChar char="-"/>
            </a:pPr>
            <a:r>
              <a:rPr b="1" lang="en-US" sz="2100">
                <a:solidFill>
                  <a:schemeClr val="accent6"/>
                </a:solidFill>
                <a:latin typeface="EB Garamond"/>
                <a:ea typeface="EB Garamond"/>
                <a:cs typeface="EB Garamond"/>
                <a:sym typeface="EB Garamond"/>
              </a:rPr>
              <a:t>8 teachers</a:t>
            </a:r>
            <a:endParaRPr b="1" sz="2100">
              <a:solidFill>
                <a:schemeClr val="accent6"/>
              </a:solidFill>
              <a:latin typeface="EB Garamond"/>
              <a:ea typeface="EB Garamond"/>
              <a:cs typeface="EB Garamond"/>
              <a:sym typeface="EB Garamond"/>
            </a:endParaRPr>
          </a:p>
          <a:p>
            <a:pPr indent="-361950" lvl="0" marL="457200" rtl="0" algn="l">
              <a:spcBef>
                <a:spcPts val="0"/>
              </a:spcBef>
              <a:spcAft>
                <a:spcPts val="0"/>
              </a:spcAft>
              <a:buClr>
                <a:schemeClr val="accent6"/>
              </a:buClr>
              <a:buSzPts val="2100"/>
              <a:buFont typeface="EB Garamond"/>
              <a:buChar char="-"/>
            </a:pPr>
            <a:r>
              <a:rPr b="1" lang="en-US" sz="2100">
                <a:solidFill>
                  <a:schemeClr val="accent6"/>
                </a:solidFill>
                <a:latin typeface="EB Garamond"/>
                <a:ea typeface="EB Garamond"/>
                <a:cs typeface="EB Garamond"/>
                <a:sym typeface="EB Garamond"/>
              </a:rPr>
              <a:t>Avg. Class Size: 20/ DLI 24</a:t>
            </a:r>
            <a:endParaRPr b="1" sz="2100">
              <a:solidFill>
                <a:schemeClr val="accent6"/>
              </a:solidFill>
              <a:latin typeface="EB Garamond"/>
              <a:ea typeface="EB Garamond"/>
              <a:cs typeface="EB Garamond"/>
              <a:sym typeface="EB Garamond"/>
            </a:endParaRPr>
          </a:p>
          <a:p>
            <a:pPr indent="0" lvl="0" marL="0" rtl="0" algn="l">
              <a:spcBef>
                <a:spcPts val="0"/>
              </a:spcBef>
              <a:spcAft>
                <a:spcPts val="0"/>
              </a:spcAft>
              <a:buNone/>
            </a:pPr>
            <a:r>
              <a:rPr b="1" lang="en-US" sz="2100">
                <a:solidFill>
                  <a:schemeClr val="accent6"/>
                </a:solidFill>
                <a:latin typeface="EB Garamond"/>
                <a:ea typeface="EB Garamond"/>
                <a:cs typeface="EB Garamond"/>
                <a:sym typeface="EB Garamond"/>
              </a:rPr>
              <a:t>3rd-129</a:t>
            </a:r>
            <a:endParaRPr b="1" sz="2100">
              <a:solidFill>
                <a:schemeClr val="accent6"/>
              </a:solidFill>
              <a:latin typeface="EB Garamond"/>
              <a:ea typeface="EB Garamond"/>
              <a:cs typeface="EB Garamond"/>
              <a:sym typeface="EB Garamond"/>
            </a:endParaRPr>
          </a:p>
          <a:p>
            <a:pPr indent="-361950" lvl="0" marL="457200" rtl="0" algn="l">
              <a:spcBef>
                <a:spcPts val="0"/>
              </a:spcBef>
              <a:spcAft>
                <a:spcPts val="0"/>
              </a:spcAft>
              <a:buClr>
                <a:schemeClr val="accent6"/>
              </a:buClr>
              <a:buSzPts val="2100"/>
              <a:buFont typeface="EB Garamond"/>
              <a:buChar char="-"/>
            </a:pPr>
            <a:r>
              <a:rPr b="1" lang="en-US" sz="2100">
                <a:solidFill>
                  <a:schemeClr val="accent6"/>
                </a:solidFill>
                <a:latin typeface="EB Garamond"/>
                <a:ea typeface="EB Garamond"/>
                <a:cs typeface="EB Garamond"/>
                <a:sym typeface="EB Garamond"/>
              </a:rPr>
              <a:t>6 teachers</a:t>
            </a:r>
            <a:endParaRPr b="1" sz="2100">
              <a:solidFill>
                <a:schemeClr val="accent6"/>
              </a:solidFill>
              <a:latin typeface="EB Garamond"/>
              <a:ea typeface="EB Garamond"/>
              <a:cs typeface="EB Garamond"/>
              <a:sym typeface="EB Garamond"/>
            </a:endParaRPr>
          </a:p>
          <a:p>
            <a:pPr indent="-361950" lvl="0" marL="457200" rtl="0" algn="l">
              <a:spcBef>
                <a:spcPts val="0"/>
              </a:spcBef>
              <a:spcAft>
                <a:spcPts val="0"/>
              </a:spcAft>
              <a:buClr>
                <a:schemeClr val="accent6"/>
              </a:buClr>
              <a:buSzPts val="2100"/>
              <a:buFont typeface="EB Garamond"/>
              <a:buChar char="-"/>
            </a:pPr>
            <a:r>
              <a:rPr b="1" lang="en-US" sz="2100">
                <a:solidFill>
                  <a:schemeClr val="accent6"/>
                </a:solidFill>
                <a:latin typeface="EB Garamond"/>
                <a:ea typeface="EB Garamond"/>
                <a:cs typeface="EB Garamond"/>
                <a:sym typeface="EB Garamond"/>
              </a:rPr>
              <a:t>Avg. Class Size:19/ DLI 25</a:t>
            </a:r>
            <a:endParaRPr b="1" sz="2100">
              <a:solidFill>
                <a:schemeClr val="accent6"/>
              </a:solidFill>
              <a:latin typeface="EB Garamond"/>
              <a:ea typeface="EB Garamond"/>
              <a:cs typeface="EB Garamond"/>
              <a:sym typeface="EB Garamond"/>
            </a:endParaRPr>
          </a:p>
          <a:p>
            <a:pPr indent="0" lvl="0" marL="0" rtl="0" algn="l">
              <a:spcBef>
                <a:spcPts val="0"/>
              </a:spcBef>
              <a:spcAft>
                <a:spcPts val="0"/>
              </a:spcAft>
              <a:buNone/>
            </a:pPr>
            <a:r>
              <a:rPr b="1" lang="en-US" sz="2100">
                <a:solidFill>
                  <a:schemeClr val="accent6"/>
                </a:solidFill>
                <a:latin typeface="EB Garamond"/>
                <a:ea typeface="EB Garamond"/>
                <a:cs typeface="EB Garamond"/>
                <a:sym typeface="EB Garamond"/>
              </a:rPr>
              <a:t>4th-142</a:t>
            </a:r>
            <a:endParaRPr b="1" sz="2100">
              <a:solidFill>
                <a:schemeClr val="accent6"/>
              </a:solidFill>
              <a:latin typeface="EB Garamond"/>
              <a:ea typeface="EB Garamond"/>
              <a:cs typeface="EB Garamond"/>
              <a:sym typeface="EB Garamond"/>
            </a:endParaRPr>
          </a:p>
          <a:p>
            <a:pPr indent="-361950" lvl="0" marL="457200" rtl="0" algn="l">
              <a:spcBef>
                <a:spcPts val="0"/>
              </a:spcBef>
              <a:spcAft>
                <a:spcPts val="0"/>
              </a:spcAft>
              <a:buClr>
                <a:schemeClr val="accent6"/>
              </a:buClr>
              <a:buSzPts val="2100"/>
              <a:buFont typeface="EB Garamond"/>
              <a:buChar char="-"/>
            </a:pPr>
            <a:r>
              <a:rPr b="1" lang="en-US" sz="2100">
                <a:solidFill>
                  <a:schemeClr val="accent6"/>
                </a:solidFill>
                <a:latin typeface="EB Garamond"/>
                <a:ea typeface="EB Garamond"/>
                <a:cs typeface="EB Garamond"/>
                <a:sym typeface="EB Garamond"/>
              </a:rPr>
              <a:t>7 teachers</a:t>
            </a:r>
            <a:endParaRPr b="1" sz="2100">
              <a:solidFill>
                <a:schemeClr val="accent6"/>
              </a:solidFill>
              <a:latin typeface="EB Garamond"/>
              <a:ea typeface="EB Garamond"/>
              <a:cs typeface="EB Garamond"/>
              <a:sym typeface="EB Garamond"/>
            </a:endParaRPr>
          </a:p>
          <a:p>
            <a:pPr indent="-361950" lvl="0" marL="457200" rtl="0" algn="l">
              <a:spcBef>
                <a:spcPts val="0"/>
              </a:spcBef>
              <a:spcAft>
                <a:spcPts val="0"/>
              </a:spcAft>
              <a:buClr>
                <a:schemeClr val="accent6"/>
              </a:buClr>
              <a:buSzPts val="2100"/>
              <a:buFont typeface="EB Garamond"/>
              <a:buChar char="-"/>
            </a:pPr>
            <a:r>
              <a:rPr b="1" lang="en-US" sz="2100">
                <a:solidFill>
                  <a:schemeClr val="accent6"/>
                </a:solidFill>
                <a:latin typeface="EB Garamond"/>
                <a:ea typeface="EB Garamond"/>
                <a:cs typeface="EB Garamond"/>
                <a:sym typeface="EB Garamond"/>
              </a:rPr>
              <a:t>Avg. Class Size: 19/ DLI 22</a:t>
            </a:r>
            <a:endParaRPr b="1" sz="2100">
              <a:solidFill>
                <a:schemeClr val="accent6"/>
              </a:solidFill>
              <a:latin typeface="EB Garamond"/>
              <a:ea typeface="EB Garamond"/>
              <a:cs typeface="EB Garamond"/>
              <a:sym typeface="EB Garamond"/>
            </a:endParaRPr>
          </a:p>
          <a:p>
            <a:pPr indent="0" lvl="0" marL="0" rtl="0" algn="l">
              <a:spcBef>
                <a:spcPts val="0"/>
              </a:spcBef>
              <a:spcAft>
                <a:spcPts val="0"/>
              </a:spcAft>
              <a:buNone/>
            </a:pPr>
            <a:r>
              <a:rPr b="1" lang="en-US" sz="2100">
                <a:solidFill>
                  <a:schemeClr val="accent6"/>
                </a:solidFill>
                <a:latin typeface="EB Garamond"/>
                <a:ea typeface="EB Garamond"/>
                <a:cs typeface="EB Garamond"/>
                <a:sym typeface="EB Garamond"/>
              </a:rPr>
              <a:t>5th-123</a:t>
            </a:r>
            <a:endParaRPr b="1" sz="2100">
              <a:solidFill>
                <a:schemeClr val="accent6"/>
              </a:solidFill>
              <a:latin typeface="EB Garamond"/>
              <a:ea typeface="EB Garamond"/>
              <a:cs typeface="EB Garamond"/>
              <a:sym typeface="EB Garamond"/>
            </a:endParaRPr>
          </a:p>
          <a:p>
            <a:pPr indent="-361950" lvl="0" marL="457200" rtl="0" algn="l">
              <a:spcBef>
                <a:spcPts val="0"/>
              </a:spcBef>
              <a:spcAft>
                <a:spcPts val="0"/>
              </a:spcAft>
              <a:buClr>
                <a:schemeClr val="accent6"/>
              </a:buClr>
              <a:buSzPts val="2100"/>
              <a:buFont typeface="EB Garamond"/>
              <a:buChar char="-"/>
            </a:pPr>
            <a:r>
              <a:rPr b="1" lang="en-US" sz="2100">
                <a:solidFill>
                  <a:schemeClr val="accent6"/>
                </a:solidFill>
                <a:latin typeface="EB Garamond"/>
                <a:ea typeface="EB Garamond"/>
                <a:cs typeface="EB Garamond"/>
                <a:sym typeface="EB Garamond"/>
              </a:rPr>
              <a:t>7 teachers</a:t>
            </a:r>
            <a:endParaRPr b="1" sz="2100">
              <a:solidFill>
                <a:schemeClr val="accent6"/>
              </a:solidFill>
              <a:latin typeface="EB Garamond"/>
              <a:ea typeface="EB Garamond"/>
              <a:cs typeface="EB Garamond"/>
              <a:sym typeface="EB Garamond"/>
            </a:endParaRPr>
          </a:p>
          <a:p>
            <a:pPr indent="-361950" lvl="0" marL="457200" rtl="0" algn="l">
              <a:spcBef>
                <a:spcPts val="0"/>
              </a:spcBef>
              <a:spcAft>
                <a:spcPts val="0"/>
              </a:spcAft>
              <a:buClr>
                <a:schemeClr val="accent6"/>
              </a:buClr>
              <a:buSzPts val="2100"/>
              <a:buFont typeface="EB Garamond"/>
              <a:buChar char="-"/>
            </a:pPr>
            <a:r>
              <a:rPr b="1" lang="en-US" sz="2100">
                <a:solidFill>
                  <a:schemeClr val="accent6"/>
                </a:solidFill>
                <a:latin typeface="EB Garamond"/>
                <a:ea typeface="EB Garamond"/>
                <a:cs typeface="EB Garamond"/>
                <a:sym typeface="EB Garamond"/>
              </a:rPr>
              <a:t>Avg. Class Size: 19/ DLI 15</a:t>
            </a:r>
            <a:endParaRPr b="1" sz="2100">
              <a:solidFill>
                <a:schemeClr val="accent6"/>
              </a:solidFill>
              <a:latin typeface="EB Garamond"/>
              <a:ea typeface="EB Garamond"/>
              <a:cs typeface="EB Garamond"/>
              <a:sym typeface="EB 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4"/>
          <p:cNvSpPr txBox="1"/>
          <p:nvPr>
            <p:ph type="title"/>
          </p:nvPr>
        </p:nvSpPr>
        <p:spPr>
          <a:xfrm>
            <a:off x="3563725" y="2748951"/>
            <a:ext cx="4800600"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DISCUSSION OF RESERVE AND HOLDBACK FUNDS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pic>
        <p:nvPicPr>
          <p:cNvPr id="567" name="Google Shape;567;p15"/>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568" name="Google Shape;568;p15"/>
          <p:cNvGraphicFramePr/>
          <p:nvPr/>
        </p:nvGraphicFramePr>
        <p:xfrm>
          <a:off x="3640678" y="1240623"/>
          <a:ext cx="3000000" cy="3000000"/>
        </p:xfrm>
        <a:graphic>
          <a:graphicData uri="http://schemas.openxmlformats.org/drawingml/2006/table">
            <a:tbl>
              <a:tblPr bandRow="1" firstRow="1">
                <a:noFill/>
                <a:tableStyleId>{248AA5F2-AF8B-44AB-AF34-9F164A9F2AD1}</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000"/>
                        <a:t>Priorities</a:t>
                      </a:r>
                      <a:endParaRPr sz="10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000"/>
                        <a:t>APS FIVE Focus Area</a:t>
                      </a:r>
                      <a:endParaRPr sz="10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000"/>
                        <a:t>Strategies</a:t>
                      </a:r>
                      <a:endParaRPr sz="10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000">
                          <a:solidFill>
                            <a:schemeClr val="lt1"/>
                          </a:solidFill>
                        </a:rPr>
                        <a:t>Requests</a:t>
                      </a:r>
                      <a:endParaRPr b="1" sz="10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000"/>
                        <a:t>Amount</a:t>
                      </a:r>
                      <a:endParaRPr sz="1000">
                        <a:latin typeface="Calibri"/>
                        <a:ea typeface="Calibri"/>
                        <a:cs typeface="Calibri"/>
                        <a:sym typeface="Calibri"/>
                      </a:endParaRPr>
                    </a:p>
                  </a:txBody>
                  <a:tcPr marT="34300" marB="34300" marR="68575" marL="68575" anchor="ctr"/>
                </a:tc>
              </a:tr>
              <a:tr h="361375">
                <a:tc>
                  <a:txBody>
                    <a:bodyPr/>
                    <a:lstStyle/>
                    <a:p>
                      <a:pPr indent="0" lvl="0" marL="0" rtl="0" algn="l">
                        <a:lnSpc>
                          <a:spcPct val="115000"/>
                        </a:lnSpc>
                        <a:spcBef>
                          <a:spcPts val="0"/>
                        </a:spcBef>
                        <a:spcAft>
                          <a:spcPts val="0"/>
                        </a:spcAft>
                        <a:buClr>
                          <a:schemeClr val="dk1"/>
                        </a:buClr>
                        <a:buSzPts val="1100"/>
                        <a:buFont typeface="Arial"/>
                        <a:buNone/>
                      </a:pPr>
                      <a:r>
                        <a:rPr b="1" lang="en-US" sz="1000">
                          <a:latin typeface="Calibri"/>
                          <a:ea typeface="Calibri"/>
                          <a:cs typeface="Calibri"/>
                          <a:sym typeface="Calibri"/>
                        </a:rPr>
                        <a:t>Build systems that increase academic and emotional growth for all students.</a:t>
                      </a:r>
                      <a:endParaRPr b="1" sz="1000"/>
                    </a:p>
                  </a:txBody>
                  <a:tcPr marT="34300" marB="34300" marR="68575" marL="68575" anchor="ctr"/>
                </a:tc>
                <a:tc>
                  <a:txBody>
                    <a:bodyPr/>
                    <a:lstStyle/>
                    <a:p>
                      <a:pPr indent="0" lvl="0" marL="0" marR="0" rtl="0" algn="l">
                        <a:spcBef>
                          <a:spcPts val="0"/>
                        </a:spcBef>
                        <a:spcAft>
                          <a:spcPts val="0"/>
                        </a:spcAft>
                        <a:buNone/>
                      </a:pPr>
                      <a:r>
                        <a:rPr b="1" lang="en-US" sz="1000"/>
                        <a:t>Whole </a:t>
                      </a:r>
                      <a:r>
                        <a:rPr b="1" lang="en-US" sz="1000"/>
                        <a:t>Child</a:t>
                      </a:r>
                      <a:r>
                        <a:rPr b="1" lang="en-US" sz="1000"/>
                        <a:t>/ Intervention</a:t>
                      </a:r>
                      <a:endParaRPr b="1" sz="1000"/>
                    </a:p>
                  </a:txBody>
                  <a:tcPr marT="34300" marB="34300" marR="68575" marL="68575" anchor="ctr"/>
                </a:tc>
                <a:tc>
                  <a:txBody>
                    <a:bodyPr/>
                    <a:lstStyle/>
                    <a:p>
                      <a:pPr indent="0" lvl="0" marL="0" marR="0" rtl="0" algn="l">
                        <a:spcBef>
                          <a:spcPts val="0"/>
                        </a:spcBef>
                        <a:spcAft>
                          <a:spcPts val="0"/>
                        </a:spcAft>
                        <a:buNone/>
                      </a:pPr>
                      <a:r>
                        <a:rPr b="1" lang="en-US" sz="1000"/>
                        <a:t>Increase</a:t>
                      </a:r>
                      <a:r>
                        <a:rPr b="1" lang="en-US" sz="1000"/>
                        <a:t> counseling services to align with school recommendation (one counselor for 700 students/ 1.5 </a:t>
                      </a:r>
                      <a:r>
                        <a:rPr b="1" lang="en-US" sz="1000"/>
                        <a:t>recommended</a:t>
                      </a:r>
                      <a:r>
                        <a:rPr b="1" lang="en-US" sz="1000"/>
                        <a:t> for 700-1000 students)</a:t>
                      </a:r>
                      <a:endParaRPr b="1" sz="1000"/>
                    </a:p>
                  </a:txBody>
                  <a:tcPr marT="34300" marB="34300" marR="68575" marL="68575" anchor="ctr"/>
                </a:tc>
                <a:tc>
                  <a:txBody>
                    <a:bodyPr/>
                    <a:lstStyle/>
                    <a:p>
                      <a:pPr indent="0" lvl="0" marL="0" marR="0" rtl="0" algn="l">
                        <a:spcBef>
                          <a:spcPts val="0"/>
                        </a:spcBef>
                        <a:spcAft>
                          <a:spcPts val="0"/>
                        </a:spcAft>
                        <a:buNone/>
                      </a:pPr>
                      <a:r>
                        <a:rPr b="1" lang="en-US" sz="1000"/>
                        <a:t>Hire a school counselor</a:t>
                      </a:r>
                      <a:endParaRPr b="1" sz="1000"/>
                    </a:p>
                  </a:txBody>
                  <a:tcPr marT="34300" marB="34300" marR="68575" marL="68575" anchor="ctr"/>
                </a:tc>
                <a:tc>
                  <a:txBody>
                    <a:bodyPr/>
                    <a:lstStyle/>
                    <a:p>
                      <a:pPr indent="0" lvl="0" marL="0" marR="0" rtl="0" algn="l">
                        <a:spcBef>
                          <a:spcPts val="0"/>
                        </a:spcBef>
                        <a:spcAft>
                          <a:spcPts val="0"/>
                        </a:spcAft>
                        <a:buNone/>
                      </a:pPr>
                      <a:r>
                        <a:rPr b="1" lang="en-US" sz="1000"/>
                        <a:t>$132,339</a:t>
                      </a:r>
                      <a:endParaRPr b="1" sz="1000"/>
                    </a:p>
                  </a:txBody>
                  <a:tcPr marT="34300" marB="34300" marR="68575" marL="68575" anchor="ctr"/>
                </a:tc>
              </a:tr>
              <a:tr h="361375">
                <a:tc>
                  <a:txBody>
                    <a:bodyPr/>
                    <a:lstStyle/>
                    <a:p>
                      <a:pPr indent="0" lvl="0" marL="0" rtl="0" algn="l">
                        <a:lnSpc>
                          <a:spcPct val="115000"/>
                        </a:lnSpc>
                        <a:spcBef>
                          <a:spcPts val="0"/>
                        </a:spcBef>
                        <a:spcAft>
                          <a:spcPts val="0"/>
                        </a:spcAft>
                        <a:buClr>
                          <a:schemeClr val="dk1"/>
                        </a:buClr>
                        <a:buSzPts val="1100"/>
                        <a:buFont typeface="Arial"/>
                        <a:buNone/>
                      </a:pPr>
                      <a:r>
                        <a:rPr b="1" lang="en-US" sz="1000">
                          <a:latin typeface="Calibri"/>
                          <a:ea typeface="Calibri"/>
                          <a:cs typeface="Calibri"/>
                          <a:sym typeface="Calibri"/>
                        </a:rPr>
                        <a:t>Make sure subgroups are making academic progress across all content areas </a:t>
                      </a:r>
                      <a:endParaRPr b="1" sz="1000"/>
                    </a:p>
                  </a:txBody>
                  <a:tcPr marT="34300" marB="34300" marR="68575" marL="68575" anchor="ctr"/>
                </a:tc>
                <a:tc>
                  <a:txBody>
                    <a:bodyPr/>
                    <a:lstStyle/>
                    <a:p>
                      <a:pPr indent="0" lvl="0" marL="0" marR="0" rtl="0" algn="l">
                        <a:spcBef>
                          <a:spcPts val="0"/>
                        </a:spcBef>
                        <a:spcAft>
                          <a:spcPts val="0"/>
                        </a:spcAft>
                        <a:buNone/>
                      </a:pPr>
                      <a:r>
                        <a:rPr b="1" lang="en-US" sz="1000"/>
                        <a:t>Curriculum and Instruction</a:t>
                      </a:r>
                      <a:endParaRPr b="1" sz="1000"/>
                    </a:p>
                  </a:txBody>
                  <a:tcPr marT="34300" marB="34300" marR="68575" marL="68575" anchor="ctr"/>
                </a:tc>
                <a:tc>
                  <a:txBody>
                    <a:bodyPr/>
                    <a:lstStyle/>
                    <a:p>
                      <a:pPr indent="0" lvl="0" marL="0" marR="0" rtl="0" algn="l">
                        <a:spcBef>
                          <a:spcPts val="0"/>
                        </a:spcBef>
                        <a:spcAft>
                          <a:spcPts val="0"/>
                        </a:spcAft>
                        <a:buNone/>
                      </a:pPr>
                      <a:r>
                        <a:rPr b="1" lang="en-US" sz="1000"/>
                        <a:t>Increase EIP intervention support based on qualifying numbers</a:t>
                      </a:r>
                      <a:endParaRPr b="1" sz="1000"/>
                    </a:p>
                  </a:txBody>
                  <a:tcPr marT="34300" marB="34300" marR="68575" marL="68575" anchor="ctr"/>
                </a:tc>
                <a:tc>
                  <a:txBody>
                    <a:bodyPr/>
                    <a:lstStyle/>
                    <a:p>
                      <a:pPr indent="0" lvl="0" marL="0" marR="0" rtl="0" algn="l">
                        <a:spcBef>
                          <a:spcPts val="0"/>
                        </a:spcBef>
                        <a:spcAft>
                          <a:spcPts val="0"/>
                        </a:spcAft>
                        <a:buNone/>
                      </a:pPr>
                      <a:r>
                        <a:rPr b="1" lang="en-US" sz="1000"/>
                        <a:t>Hire an intervention teacher</a:t>
                      </a:r>
                      <a:endParaRPr b="1" sz="1000"/>
                    </a:p>
                  </a:txBody>
                  <a:tcPr marT="34300" marB="34300" marR="68575" marL="68575" anchor="ctr"/>
                </a:tc>
                <a:tc>
                  <a:txBody>
                    <a:bodyPr/>
                    <a:lstStyle/>
                    <a:p>
                      <a:pPr indent="0" lvl="0" marL="0" marR="0" rtl="0" algn="l">
                        <a:spcBef>
                          <a:spcPts val="0"/>
                        </a:spcBef>
                        <a:spcAft>
                          <a:spcPts val="0"/>
                        </a:spcAft>
                        <a:buNone/>
                      </a:pPr>
                      <a:r>
                        <a:rPr b="1" lang="en-US" sz="1000"/>
                        <a:t>$132,339</a:t>
                      </a:r>
                      <a:endParaRPr b="1" sz="1000"/>
                    </a:p>
                  </a:txBody>
                  <a:tcPr marT="34300" marB="34300" marR="68575" marL="68575" anchor="ctr"/>
                </a:tc>
              </a:tr>
              <a:tr h="361375">
                <a:tc>
                  <a:txBody>
                    <a:bodyPr/>
                    <a:lstStyle/>
                    <a:p>
                      <a:pPr indent="0" lvl="0" marL="0" rtl="0" algn="l">
                        <a:lnSpc>
                          <a:spcPct val="115000"/>
                        </a:lnSpc>
                        <a:spcBef>
                          <a:spcPts val="0"/>
                        </a:spcBef>
                        <a:spcAft>
                          <a:spcPts val="0"/>
                        </a:spcAft>
                        <a:buClr>
                          <a:schemeClr val="dk1"/>
                        </a:buClr>
                        <a:buSzPts val="1100"/>
                        <a:buFont typeface="Arial"/>
                        <a:buNone/>
                      </a:pPr>
                      <a:r>
                        <a:rPr b="1" lang="en-US" sz="1000">
                          <a:latin typeface="Calibri"/>
                          <a:ea typeface="Calibri"/>
                          <a:cs typeface="Calibri"/>
                          <a:sym typeface="Calibri"/>
                        </a:rPr>
                        <a:t>Build systems that increase academic and emotional growth for all students.</a:t>
                      </a:r>
                      <a:endParaRPr b="1" sz="1000">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lang="en-US" sz="1000"/>
                        <a:t>Curriculum and Instruction/ Data</a:t>
                      </a:r>
                      <a:endParaRPr b="1" sz="1000"/>
                    </a:p>
                  </a:txBody>
                  <a:tcPr marT="34300" marB="34300" marR="68575" marL="68575" anchor="ctr"/>
                </a:tc>
                <a:tc>
                  <a:txBody>
                    <a:bodyPr/>
                    <a:lstStyle/>
                    <a:p>
                      <a:pPr indent="0" lvl="0" marL="0" marR="0" rtl="0" algn="l">
                        <a:spcBef>
                          <a:spcPts val="0"/>
                        </a:spcBef>
                        <a:spcAft>
                          <a:spcPts val="0"/>
                        </a:spcAft>
                        <a:buNone/>
                      </a:pPr>
                      <a:r>
                        <a:rPr b="1" lang="en-US" sz="1000"/>
                        <a:t>Increase </a:t>
                      </a:r>
                      <a:r>
                        <a:rPr b="1" lang="en-US" sz="1000"/>
                        <a:t>opportunities</a:t>
                      </a:r>
                      <a:r>
                        <a:rPr b="1" lang="en-US" sz="1000"/>
                        <a:t> for students to extend their learning</a:t>
                      </a:r>
                      <a:endParaRPr b="1" sz="1000"/>
                    </a:p>
                  </a:txBody>
                  <a:tcPr marT="34300" marB="34300" marR="68575" marL="68575" anchor="ctr"/>
                </a:tc>
                <a:tc>
                  <a:txBody>
                    <a:bodyPr/>
                    <a:lstStyle/>
                    <a:p>
                      <a:pPr indent="0" lvl="0" marL="0" marR="0" rtl="0" algn="l">
                        <a:spcBef>
                          <a:spcPts val="0"/>
                        </a:spcBef>
                        <a:spcAft>
                          <a:spcPts val="0"/>
                        </a:spcAft>
                        <a:buNone/>
                      </a:pPr>
                      <a:r>
                        <a:rPr b="1" lang="en-US" sz="1000"/>
                        <a:t>Hire a gifted teacher</a:t>
                      </a:r>
                      <a:endParaRPr b="1" sz="1000"/>
                    </a:p>
                  </a:txBody>
                  <a:tcPr marT="34300" marB="34300" marR="68575" marL="68575" anchor="ctr"/>
                </a:tc>
                <a:tc>
                  <a:txBody>
                    <a:bodyPr/>
                    <a:lstStyle/>
                    <a:p>
                      <a:pPr indent="0" lvl="0" marL="0" marR="0" rtl="0" algn="l">
                        <a:spcBef>
                          <a:spcPts val="0"/>
                        </a:spcBef>
                        <a:spcAft>
                          <a:spcPts val="0"/>
                        </a:spcAft>
                        <a:buNone/>
                      </a:pPr>
                      <a:r>
                        <a:rPr b="1" lang="en-US" sz="1000"/>
                        <a:t>$109,221</a:t>
                      </a:r>
                      <a:endParaRPr b="1" sz="1000"/>
                    </a:p>
                  </a:txBody>
                  <a:tcPr marT="34300" marB="34300" marR="68575" marL="68575" anchor="ctr"/>
                </a:tc>
              </a:tr>
              <a:tr h="361375">
                <a:tc>
                  <a:txBody>
                    <a:bodyPr/>
                    <a:lstStyle/>
                    <a:p>
                      <a:pPr indent="0" lvl="0" marL="0" rtl="0" algn="l">
                        <a:lnSpc>
                          <a:spcPct val="115000"/>
                        </a:lnSpc>
                        <a:spcBef>
                          <a:spcPts val="0"/>
                        </a:spcBef>
                        <a:spcAft>
                          <a:spcPts val="0"/>
                        </a:spcAft>
                        <a:buClr>
                          <a:schemeClr val="dk1"/>
                        </a:buClr>
                        <a:buSzPts val="1100"/>
                        <a:buFont typeface="Arial"/>
                        <a:buNone/>
                      </a:pPr>
                      <a:r>
                        <a:rPr b="1" lang="en-US" sz="1000">
                          <a:latin typeface="Calibri"/>
                          <a:ea typeface="Calibri"/>
                          <a:cs typeface="Calibri"/>
                          <a:sym typeface="Calibri"/>
                        </a:rPr>
                        <a:t>Deliver faculty training and maintain or acquire certifications needed to satisfy the professional learning requirements as outlined by HB 538</a:t>
                      </a:r>
                      <a:endParaRPr b="1" sz="1000">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lang="en-US" sz="1000"/>
                        <a:t>Curriculum and Instruction</a:t>
                      </a:r>
                      <a:endParaRPr b="1" sz="1000"/>
                    </a:p>
                  </a:txBody>
                  <a:tcPr marT="34300" marB="34300" marR="68575" marL="68575" anchor="ctr"/>
                </a:tc>
                <a:tc>
                  <a:txBody>
                    <a:bodyPr/>
                    <a:lstStyle/>
                    <a:p>
                      <a:pPr indent="0" lvl="0" marL="0" marR="0" rtl="0" algn="l">
                        <a:spcBef>
                          <a:spcPts val="0"/>
                        </a:spcBef>
                        <a:spcAft>
                          <a:spcPts val="0"/>
                        </a:spcAft>
                        <a:buNone/>
                      </a:pPr>
                      <a:r>
                        <a:rPr b="1" lang="en-US" sz="1000"/>
                        <a:t>Allot</a:t>
                      </a:r>
                      <a:r>
                        <a:rPr b="1" lang="en-US" sz="1000"/>
                        <a:t> funding to support literacy training initiatives</a:t>
                      </a:r>
                      <a:endParaRPr b="1" sz="1000"/>
                    </a:p>
                  </a:txBody>
                  <a:tcPr marT="34300" marB="34300" marR="68575" marL="68575" anchor="ctr"/>
                </a:tc>
                <a:tc>
                  <a:txBody>
                    <a:bodyPr/>
                    <a:lstStyle/>
                    <a:p>
                      <a:pPr indent="0" lvl="0" marL="0" marR="0" rtl="0" algn="l">
                        <a:spcBef>
                          <a:spcPts val="0"/>
                        </a:spcBef>
                        <a:spcAft>
                          <a:spcPts val="0"/>
                        </a:spcAft>
                        <a:buNone/>
                      </a:pPr>
                      <a:r>
                        <a:rPr b="1" lang="en-US" sz="1000"/>
                        <a:t>Literacy consultant to support new literacy coach</a:t>
                      </a:r>
                      <a:endParaRPr b="1" sz="1000"/>
                    </a:p>
                  </a:txBody>
                  <a:tcPr marT="34300" marB="34300" marR="68575" marL="68575" anchor="ctr"/>
                </a:tc>
                <a:tc>
                  <a:txBody>
                    <a:bodyPr/>
                    <a:lstStyle/>
                    <a:p>
                      <a:pPr indent="0" lvl="0" marL="0" marR="0" rtl="0" algn="l">
                        <a:spcBef>
                          <a:spcPts val="0"/>
                        </a:spcBef>
                        <a:spcAft>
                          <a:spcPts val="0"/>
                        </a:spcAft>
                        <a:buNone/>
                      </a:pPr>
                      <a:r>
                        <a:rPr b="1" lang="en-US" sz="1000"/>
                        <a:t>$15k</a:t>
                      </a:r>
                      <a:endParaRPr b="1" sz="1000"/>
                    </a:p>
                  </a:txBody>
                  <a:tcPr marT="34300" marB="34300" marR="68575" marL="68575" anchor="ctr"/>
                </a:tc>
              </a:tr>
            </a:tbl>
          </a:graphicData>
        </a:graphic>
      </p:graphicFrame>
      <p:sp>
        <p:nvSpPr>
          <p:cNvPr id="569" name="Google Shape;569;p15"/>
          <p:cNvSpPr txBox="1"/>
          <p:nvPr>
            <p:ph idx="12" type="sldNum"/>
          </p:nvPr>
        </p:nvSpPr>
        <p:spPr>
          <a:xfrm>
            <a:off x="10991088" y="6413619"/>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570" name="Google Shape;570;p15"/>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571" name="Google Shape;571;p15"/>
          <p:cNvSpPr txBox="1"/>
          <p:nvPr/>
        </p:nvSpPr>
        <p:spPr>
          <a:xfrm>
            <a:off x="3419476" y="36832"/>
            <a:ext cx="877252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Century Schoolbook"/>
              <a:buNone/>
            </a:pPr>
            <a:r>
              <a:rPr b="1" i="0" lang="en-US" sz="2700" u="none" cap="none" strike="noStrike">
                <a:solidFill>
                  <a:srgbClr val="000000"/>
                </a:solidFill>
                <a:latin typeface="Century Schoolbook"/>
                <a:ea typeface="Century Schoolbook"/>
                <a:cs typeface="Century Schoolbook"/>
                <a:sym typeface="Century Schoolbook"/>
              </a:rPr>
              <a:t>Plan for </a:t>
            </a:r>
            <a:r>
              <a:rPr b="1" lang="en-US" sz="2700">
                <a:solidFill>
                  <a:srgbClr val="000000"/>
                </a:solidFill>
                <a:latin typeface="Century Schoolbook"/>
                <a:ea typeface="Century Schoolbook"/>
                <a:cs typeface="Century Schoolbook"/>
                <a:sym typeface="Century Schoolbook"/>
              </a:rPr>
              <a:t>FY25</a:t>
            </a:r>
            <a:r>
              <a:rPr b="1" i="0" lang="en-US" sz="2700" u="none" cap="none" strike="noStrike">
                <a:solidFill>
                  <a:srgbClr val="000000"/>
                </a:solidFill>
                <a:latin typeface="Century Schoolbook"/>
                <a:ea typeface="Century Schoolbook"/>
                <a:cs typeface="Century Schoolbook"/>
                <a:sym typeface="Century Schoolbook"/>
              </a:rPr>
              <a:t> Leveling Reserve </a:t>
            </a:r>
            <a:endParaRPr/>
          </a:p>
          <a:p>
            <a:pPr indent="0" lvl="0" marL="0" marR="0" rtl="0" algn="ctr">
              <a:spcBef>
                <a:spcPts val="0"/>
              </a:spcBef>
              <a:spcAft>
                <a:spcPts val="0"/>
              </a:spcAft>
              <a:buNone/>
            </a:pPr>
            <a:r>
              <a:rPr b="1" lang="en-US" sz="2700">
                <a:solidFill>
                  <a:srgbClr val="FF0000"/>
                </a:solidFill>
                <a:highlight>
                  <a:srgbClr val="FFFF00"/>
                </a:highlight>
                <a:latin typeface="Century Schoolbook"/>
                <a:ea typeface="Century Schoolbook"/>
                <a:cs typeface="Century Schoolbook"/>
                <a:sym typeface="Century Schoolbook"/>
              </a:rPr>
              <a:t>$147,086</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17"/>
          <p:cNvSpPr txBox="1"/>
          <p:nvPr>
            <p:ph type="title"/>
          </p:nvPr>
        </p:nvSpPr>
        <p:spPr>
          <a:xfrm>
            <a:off x="2251802" y="454152"/>
            <a:ext cx="9414779" cy="1344744"/>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SUMMARY OF POSITION CHANGES TO SUPPORT THE STRATEGIC PLAN</a:t>
            </a:r>
            <a:endParaRPr/>
          </a:p>
        </p:txBody>
      </p:sp>
      <p:graphicFrame>
        <p:nvGraphicFramePr>
          <p:cNvPr id="577" name="Google Shape;577;p17"/>
          <p:cNvGraphicFramePr/>
          <p:nvPr/>
        </p:nvGraphicFramePr>
        <p:xfrm>
          <a:off x="539750" y="2103438"/>
          <a:ext cx="3000000" cy="3000000"/>
        </p:xfrm>
        <a:graphic>
          <a:graphicData uri="http://schemas.openxmlformats.org/drawingml/2006/table">
            <a:tbl>
              <a:tblPr bandRow="1" firstRow="1">
                <a:noFill/>
                <a:tableStyleId>{114AEC35-C7BE-49E4-B2ED-9975A1FFBC3F}</a:tableStyleId>
              </a:tblPr>
              <a:tblGrid>
                <a:gridCol w="5559425"/>
                <a:gridCol w="5559425"/>
              </a:tblGrid>
              <a:tr h="582825">
                <a:tc>
                  <a:txBody>
                    <a:bodyPr/>
                    <a:lstStyle/>
                    <a:p>
                      <a:pPr indent="0" lvl="0" marL="0" marR="0" rtl="0" algn="ctr">
                        <a:spcBef>
                          <a:spcPts val="0"/>
                        </a:spcBef>
                        <a:spcAft>
                          <a:spcPts val="0"/>
                        </a:spcAft>
                        <a:buClr>
                          <a:schemeClr val="dk1"/>
                        </a:buClr>
                        <a:buSzPts val="3200"/>
                        <a:buFont typeface="EB Garamond"/>
                        <a:buNone/>
                      </a:pPr>
                      <a:r>
                        <a:rPr lang="en-US" sz="3200">
                          <a:solidFill>
                            <a:schemeClr val="dk1"/>
                          </a:solidFill>
                        </a:rPr>
                        <a:t>CREATED</a:t>
                      </a:r>
                      <a:endParaRPr/>
                    </a:p>
                  </a:txBody>
                  <a:tcPr marT="45725" marB="45725" marR="91450" marL="91450" anchor="ctr">
                    <a:solidFill>
                      <a:schemeClr val="accent2"/>
                    </a:solidFill>
                  </a:tcPr>
                </a:tc>
                <a:tc>
                  <a:txBody>
                    <a:bodyPr/>
                    <a:lstStyle/>
                    <a:p>
                      <a:pPr indent="0" lvl="0" marL="0" marR="0" rtl="0" algn="ctr">
                        <a:spcBef>
                          <a:spcPts val="0"/>
                        </a:spcBef>
                        <a:spcAft>
                          <a:spcPts val="0"/>
                        </a:spcAft>
                        <a:buClr>
                          <a:schemeClr val="dk1"/>
                        </a:buClr>
                        <a:buSzPts val="3200"/>
                        <a:buFont typeface="EB Garamond"/>
                        <a:buNone/>
                      </a:pPr>
                      <a:r>
                        <a:rPr lang="en-US" sz="3200">
                          <a:solidFill>
                            <a:schemeClr val="dk1"/>
                          </a:solidFill>
                        </a:rPr>
                        <a:t>REMOVED</a:t>
                      </a:r>
                      <a:endParaRPr/>
                    </a:p>
                  </a:txBody>
                  <a:tcPr marT="45725" marB="45725" marR="91450" marL="91450" anchor="ctr">
                    <a:lnB cap="flat" cmpd="sng" w="12700">
                      <a:solidFill>
                        <a:schemeClr val="lt1"/>
                      </a:solidFill>
                      <a:prstDash val="solid"/>
                      <a:round/>
                      <a:headEnd len="sm" w="sm" type="none"/>
                      <a:tailEnd len="sm" w="sm" type="none"/>
                    </a:lnB>
                    <a:solidFill>
                      <a:schemeClr val="accent2"/>
                    </a:solidFill>
                  </a:tcPr>
                </a:tc>
              </a:tr>
              <a:tr h="582825">
                <a:tc>
                  <a:txBody>
                    <a:bodyPr/>
                    <a:lstStyle/>
                    <a:p>
                      <a:pPr indent="0" lvl="0" marL="0" rtl="0" algn="l">
                        <a:spcBef>
                          <a:spcPts val="0"/>
                        </a:spcBef>
                        <a:spcAft>
                          <a:spcPts val="0"/>
                        </a:spcAft>
                        <a:buClr>
                          <a:schemeClr val="dk1"/>
                        </a:buClr>
                        <a:buSzPts val="1100"/>
                        <a:buFont typeface="Arial"/>
                        <a:buNone/>
                      </a:pPr>
                      <a:r>
                        <a:rPr lang="en-US" sz="1350"/>
                        <a:t>EIP 1-3 (FT intervention)</a:t>
                      </a:r>
                      <a:endParaRPr sz="1350"/>
                    </a:p>
                  </a:txBody>
                  <a:tcPr marT="45725" marB="45725" marR="91450" marL="91450" anchor="ctr">
                    <a:lnR cap="flat" cmpd="sng" w="12700">
                      <a:solidFill>
                        <a:schemeClr val="lt1"/>
                      </a:solidFill>
                      <a:prstDash val="solid"/>
                      <a:round/>
                      <a:headEnd len="sm" w="sm" type="none"/>
                      <a:tailEnd len="sm" w="sm" type="none"/>
                    </a:lnR>
                  </a:tcPr>
                </a:tc>
                <a:tc>
                  <a:txBody>
                    <a:bodyPr/>
                    <a:lstStyle/>
                    <a:p>
                      <a:pPr indent="0" lvl="0" marL="0" marR="0" rtl="0" algn="l">
                        <a:spcBef>
                          <a:spcPts val="0"/>
                        </a:spcBef>
                        <a:spcAft>
                          <a:spcPts val="0"/>
                        </a:spcAft>
                        <a:buNone/>
                      </a:pPr>
                      <a:r>
                        <a:rPr lang="en-US" sz="1350"/>
                        <a:t>EIP (4-5)- Abolish</a:t>
                      </a:r>
                      <a:endParaRPr sz="135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582825">
                <a:tc>
                  <a:txBody>
                    <a:bodyPr/>
                    <a:lstStyle/>
                    <a:p>
                      <a:pPr indent="0" lvl="0" marL="0" rtl="0" algn="l">
                        <a:spcBef>
                          <a:spcPts val="0"/>
                        </a:spcBef>
                        <a:spcAft>
                          <a:spcPts val="0"/>
                        </a:spcAft>
                        <a:buClr>
                          <a:schemeClr val="dk1"/>
                        </a:buClr>
                        <a:buFont typeface="Arial"/>
                        <a:buNone/>
                      </a:pPr>
                      <a:r>
                        <a:rPr lang="en-US" sz="1350"/>
                        <a:t>EIP Teacher (1-3)- 2nd </a:t>
                      </a:r>
                      <a:endParaRPr sz="1350"/>
                    </a:p>
                  </a:txBody>
                  <a:tcPr marT="45725" marB="45725" marR="91450" marL="91450" anchor="ctr">
                    <a:lnR cap="flat" cmpd="sng" w="12700">
                      <a:solidFill>
                        <a:schemeClr val="lt1"/>
                      </a:solidFill>
                      <a:prstDash val="solid"/>
                      <a:round/>
                      <a:headEnd len="sm" w="sm" type="none"/>
                      <a:tailEnd len="sm" w="sm" type="none"/>
                    </a:lnR>
                  </a:tcPr>
                </a:tc>
                <a:tc>
                  <a:txBody>
                    <a:bodyPr/>
                    <a:lstStyle/>
                    <a:p>
                      <a:pPr indent="0" lvl="0" marL="0" marR="0" rtl="0" algn="l">
                        <a:spcBef>
                          <a:spcPts val="0"/>
                        </a:spcBef>
                        <a:spcAft>
                          <a:spcPts val="0"/>
                        </a:spcAft>
                        <a:buNone/>
                      </a:pPr>
                      <a:r>
                        <a:rPr lang="en-US" sz="1350"/>
                        <a:t>EIP (4-5)-3rd</a:t>
                      </a:r>
                      <a:endParaRPr sz="135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82825">
                <a:tc>
                  <a:txBody>
                    <a:bodyPr/>
                    <a:lstStyle/>
                    <a:p>
                      <a:pPr indent="0" lvl="0" marL="0" rtl="0" algn="l">
                        <a:spcBef>
                          <a:spcPts val="0"/>
                        </a:spcBef>
                        <a:spcAft>
                          <a:spcPts val="0"/>
                        </a:spcAft>
                        <a:buClr>
                          <a:schemeClr val="dk1"/>
                        </a:buClr>
                        <a:buFont typeface="Arial"/>
                        <a:buNone/>
                      </a:pPr>
                      <a:r>
                        <a:rPr lang="en-US" sz="1350"/>
                        <a:t>2nd Grade Teacher</a:t>
                      </a:r>
                      <a:endParaRPr sz="1350"/>
                    </a:p>
                  </a:txBody>
                  <a:tcPr marT="45725" marB="45725" marR="91450" marL="91450" anchor="ctr"/>
                </a:tc>
                <a:tc>
                  <a:txBody>
                    <a:bodyPr/>
                    <a:lstStyle/>
                    <a:p>
                      <a:pPr indent="0" lvl="0" marL="0" marR="0" rtl="0" algn="l">
                        <a:spcBef>
                          <a:spcPts val="0"/>
                        </a:spcBef>
                        <a:spcAft>
                          <a:spcPts val="0"/>
                        </a:spcAft>
                        <a:buNone/>
                      </a:pPr>
                      <a:r>
                        <a:rPr lang="en-US" sz="1350"/>
                        <a:t>Hourly Para (29hrs/ week)</a:t>
                      </a:r>
                      <a:endParaRPr sz="1350"/>
                    </a:p>
                  </a:txBody>
                  <a:tcPr marT="45725" marB="45725" marR="91450" marL="91450" anchor="ctr">
                    <a:lnT cap="flat" cmpd="sng" w="12700">
                      <a:solidFill>
                        <a:schemeClr val="lt1"/>
                      </a:solidFill>
                      <a:prstDash val="solid"/>
                      <a:round/>
                      <a:headEnd len="sm" w="sm" type="none"/>
                      <a:tailEnd len="sm" w="sm" type="none"/>
                    </a:lnT>
                  </a:tcPr>
                </a:tc>
              </a:tr>
              <a:tr h="582825">
                <a:tc>
                  <a:txBody>
                    <a:bodyPr/>
                    <a:lstStyle/>
                    <a:p>
                      <a:pPr indent="0" lvl="0" marL="0" rtl="0" algn="l">
                        <a:spcBef>
                          <a:spcPts val="0"/>
                        </a:spcBef>
                        <a:spcAft>
                          <a:spcPts val="0"/>
                        </a:spcAft>
                        <a:buClr>
                          <a:schemeClr val="dk1"/>
                        </a:buClr>
                        <a:buSzPts val="1100"/>
                        <a:buFont typeface="Arial"/>
                        <a:buNone/>
                      </a:pPr>
                      <a:r>
                        <a:rPr lang="en-US" sz="1350"/>
                        <a:t>School Clerk (202 days)</a:t>
                      </a:r>
                      <a:endParaRPr sz="1350"/>
                    </a:p>
                  </a:txBody>
                  <a:tcPr marT="45725" marB="45725" marR="91450" marL="91450" anchor="ctr">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a:t>Hourly Clerk (29hrs/week)</a:t>
                      </a:r>
                      <a:endParaRPr/>
                    </a:p>
                  </a:txBody>
                  <a:tcPr marT="45725" marB="45725" marR="91450" marL="91450" anchor="ctr"/>
                </a:tc>
              </a:tr>
              <a:tr h="582825">
                <a:tc>
                  <a:txBody>
                    <a:bodyPr/>
                    <a:lstStyle/>
                    <a:p>
                      <a:pPr indent="0" lvl="0" marL="0" rtl="0" algn="l">
                        <a:spcBef>
                          <a:spcPts val="0"/>
                        </a:spcBef>
                        <a:spcAft>
                          <a:spcPts val="0"/>
                        </a:spcAft>
                        <a:buNone/>
                      </a:pPr>
                      <a:r>
                        <a:rPr lang="en-US" sz="1350"/>
                        <a:t>.5 EIP Teacher-5th grade (CARES)</a:t>
                      </a:r>
                      <a:endParaRPr sz="1350"/>
                    </a:p>
                    <a:p>
                      <a:pPr indent="0" lvl="0" marL="0" rtl="0" algn="l">
                        <a:spcBef>
                          <a:spcPts val="0"/>
                        </a:spcBef>
                        <a:spcAft>
                          <a:spcPts val="0"/>
                        </a:spcAft>
                        <a:buNone/>
                      </a:pPr>
                      <a:r>
                        <a:t/>
                      </a:r>
                      <a:endParaRPr sz="135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91450" anchor="ctr">
                    <a:lnL cap="flat" cmpd="sng" w="12700">
                      <a:solidFill>
                        <a:schemeClr val="lt1"/>
                      </a:solidFill>
                      <a:prstDash val="solid"/>
                      <a:round/>
                      <a:headEnd len="sm" w="sm" type="none"/>
                      <a:tailEnd len="sm" w="sm" type="none"/>
                    </a:lnL>
                  </a:tcPr>
                </a:tc>
              </a:tr>
              <a:tr h="582825">
                <a:tc>
                  <a:txBody>
                    <a:bodyPr/>
                    <a:lstStyle/>
                    <a:p>
                      <a:pPr indent="0" lvl="0" marL="0" rtl="0" algn="l">
                        <a:spcBef>
                          <a:spcPts val="0"/>
                        </a:spcBef>
                        <a:spcAft>
                          <a:spcPts val="0"/>
                        </a:spcAft>
                        <a:buNone/>
                      </a:pPr>
                      <a:r>
                        <a:rPr lang="en-US" sz="1350"/>
                        <a:t>3rd Grade Teacher (CARES)</a:t>
                      </a:r>
                      <a:endParaRPr sz="135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91450" anchor="ctr">
                    <a:lnL cap="flat" cmpd="sng" w="12700">
                      <a:solidFill>
                        <a:schemeClr val="lt1"/>
                      </a:solidFill>
                      <a:prstDash val="solid"/>
                      <a:round/>
                      <a:headEnd len="sm" w="sm" type="none"/>
                      <a:tailEnd len="sm" w="sm" type="none"/>
                    </a:lnL>
                  </a:tcPr>
                </a:tc>
              </a:tr>
              <a:tr h="582825">
                <a:tc>
                  <a:txBody>
                    <a:bodyPr/>
                    <a:lstStyle/>
                    <a:p>
                      <a:pPr indent="0" lvl="0" marL="0" rtl="0" algn="l">
                        <a:spcBef>
                          <a:spcPts val="0"/>
                        </a:spcBef>
                        <a:spcAft>
                          <a:spcPts val="0"/>
                        </a:spcAft>
                        <a:buNone/>
                      </a:pPr>
                      <a:r>
                        <a:rPr lang="en-US" sz="1350"/>
                        <a:t>Kindergarten Para (CARES)</a:t>
                      </a:r>
                      <a:endParaRPr sz="135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91450" anchor="ctr">
                    <a:lnL cap="flat" cmpd="sng" w="12700">
                      <a:solidFill>
                        <a:schemeClr val="lt1"/>
                      </a:solidFill>
                      <a:prstDash val="solid"/>
                      <a:round/>
                      <a:headEnd len="sm" w="sm" type="none"/>
                      <a:tailEnd len="sm" w="sm" type="none"/>
                    </a:lnL>
                  </a:tcPr>
                </a:tc>
              </a:tr>
            </a:tbl>
          </a:graphicData>
        </a:graphic>
      </p:graphicFrame>
      <p:sp>
        <p:nvSpPr>
          <p:cNvPr id="578" name="Google Shape;578;p17"/>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18"/>
          <p:cNvSpPr txBox="1"/>
          <p:nvPr>
            <p:ph type="title"/>
          </p:nvPr>
        </p:nvSpPr>
        <p:spPr>
          <a:xfrm>
            <a:off x="3173691" y="347472"/>
            <a:ext cx="6922809" cy="7680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6"/>
              </a:buClr>
              <a:buSzPts val="2300"/>
              <a:buFont typeface="Arial Black"/>
              <a:buNone/>
            </a:pPr>
            <a:r>
              <a:rPr lang="en-US" sz="2300"/>
              <a:t>QUESTIONS FOR THE GO TEAM TO CONSIDER AND DISCUSS</a:t>
            </a:r>
            <a:endParaRPr/>
          </a:p>
        </p:txBody>
      </p:sp>
      <p:sp>
        <p:nvSpPr>
          <p:cNvPr id="585" name="Google Shape;585;p18"/>
          <p:cNvSpPr txBox="1"/>
          <p:nvPr>
            <p:ph idx="12" type="sldNum"/>
          </p:nvPr>
        </p:nvSpPr>
        <p:spPr>
          <a:xfrm>
            <a:off x="11250930" y="6537960"/>
            <a:ext cx="740664" cy="27432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grpSp>
        <p:nvGrpSpPr>
          <p:cNvPr id="586" name="Google Shape;586;p18"/>
          <p:cNvGrpSpPr/>
          <p:nvPr/>
        </p:nvGrpSpPr>
        <p:grpSpPr>
          <a:xfrm>
            <a:off x="1928621" y="1409762"/>
            <a:ext cx="9777604" cy="5128135"/>
            <a:chOff x="0" y="62"/>
            <a:chExt cx="9777604" cy="5128135"/>
          </a:xfrm>
        </p:grpSpPr>
        <p:sp>
          <p:nvSpPr>
            <p:cNvPr id="587" name="Google Shape;587;p18"/>
            <p:cNvSpPr/>
            <p:nvPr/>
          </p:nvSpPr>
          <p:spPr>
            <a:xfrm rot="5400000">
              <a:off x="5648159" y="-1878006"/>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8"/>
            <p:cNvSpPr txBox="1"/>
            <p:nvPr/>
          </p:nvSpPr>
          <p:spPr>
            <a:xfrm>
              <a:off x="3519938" y="347907"/>
              <a:ext cx="6159974" cy="1805839"/>
            </a:xfrm>
            <a:prstGeom prst="rect">
              <a:avLst/>
            </a:prstGeom>
            <a:noFill/>
            <a:ln>
              <a:noFill/>
            </a:ln>
          </p:spPr>
          <p:txBody>
            <a:bodyPr anchorCtr="0" anchor="ctr" bIns="32375" lIns="64750" spcFirstLastPara="1" rIns="64750" wrap="square" tIns="32375">
              <a:noAutofit/>
            </a:bodyPr>
            <a:lstStyle/>
            <a:p>
              <a:pPr indent="-171450" lvl="1" marL="171450" marR="0" rtl="0" algn="l">
                <a:lnSpc>
                  <a:spcPct val="90000"/>
                </a:lnSpc>
                <a:spcBef>
                  <a:spcPts val="0"/>
                </a:spcBef>
                <a:spcAft>
                  <a:spcPts val="0"/>
                </a:spcAft>
                <a:buClr>
                  <a:schemeClr val="dk1"/>
                </a:buClr>
                <a:buSzPts val="1700"/>
                <a:buFont typeface="EB Garamond"/>
                <a:buChar char="•"/>
              </a:pPr>
              <a:r>
                <a:rPr b="0" i="0" lang="en-US" sz="1700" u="none" cap="none" strike="noStrike">
                  <a:solidFill>
                    <a:schemeClr val="dk1"/>
                  </a:solidFill>
                  <a:latin typeface="EB Garamond"/>
                  <a:ea typeface="EB Garamond"/>
                  <a:cs typeface="EB Garamond"/>
                  <a:sym typeface="EB Garamond"/>
                </a:rPr>
                <a:t>Are new positions and/or resources included in the budget to address our major priorities? </a:t>
              </a:r>
              <a:endParaRPr/>
            </a:p>
            <a:p>
              <a:pPr indent="-171450" lvl="1" marL="171450" marR="0" rtl="0" algn="l">
                <a:lnSpc>
                  <a:spcPct val="90000"/>
                </a:lnSpc>
                <a:spcBef>
                  <a:spcPts val="255"/>
                </a:spcBef>
                <a:spcAft>
                  <a:spcPts val="0"/>
                </a:spcAft>
                <a:buClr>
                  <a:schemeClr val="dk1"/>
                </a:buClr>
                <a:buSzPts val="1700"/>
                <a:buFont typeface="EB Garamond"/>
                <a:buChar char="•"/>
              </a:pPr>
              <a:r>
                <a:rPr b="0" i="0" lang="en-US" sz="1700" u="none" cap="none" strike="noStrike">
                  <a:solidFill>
                    <a:schemeClr val="dk1"/>
                  </a:solidFill>
                  <a:latin typeface="EB Garamond"/>
                  <a:ea typeface="EB Garamond"/>
                  <a:cs typeface="EB Garamond"/>
                  <a:sym typeface="EB Garamond"/>
                </a:rPr>
                <a:t>Do we know (as a team) the plan to support implementation of these priorities beyond the budget (ex. What strategies will be implemented)? </a:t>
              </a:r>
              <a:endParaRPr/>
            </a:p>
            <a:p>
              <a:pPr indent="-171450" lvl="1" marL="171450" marR="0" rtl="0" algn="l">
                <a:lnSpc>
                  <a:spcPct val="90000"/>
                </a:lnSpc>
                <a:spcBef>
                  <a:spcPts val="255"/>
                </a:spcBef>
                <a:spcAft>
                  <a:spcPts val="0"/>
                </a:spcAft>
                <a:buClr>
                  <a:schemeClr val="dk1"/>
                </a:buClr>
                <a:buSzPts val="1700"/>
                <a:buFont typeface="EB Garamond"/>
                <a:buChar char="•"/>
              </a:pPr>
              <a:r>
                <a:rPr b="0" i="0" lang="en-US" sz="1700" u="none" cap="none" strike="noStrike">
                  <a:solidFill>
                    <a:schemeClr val="dk1"/>
                  </a:solidFill>
                  <a:latin typeface="EB Garamond"/>
                  <a:ea typeface="EB Garamond"/>
                  <a:cs typeface="EB Garamond"/>
                  <a:sym typeface="EB Garamond"/>
                </a:rPr>
                <a:t>What tradeoffs are being made in order to support these priorities? </a:t>
              </a:r>
              <a:endParaRPr/>
            </a:p>
          </p:txBody>
        </p:sp>
        <p:sp>
          <p:nvSpPr>
            <p:cNvPr id="589" name="Google Shape;589;p18"/>
            <p:cNvSpPr/>
            <p:nvPr/>
          </p:nvSpPr>
          <p:spPr>
            <a:xfrm>
              <a:off x="0" y="62"/>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8"/>
            <p:cNvSpPr txBox="1"/>
            <p:nvPr/>
          </p:nvSpPr>
          <p:spPr>
            <a:xfrm>
              <a:off x="122115" y="122177"/>
              <a:ext cx="3275707" cy="2257299"/>
            </a:xfrm>
            <a:prstGeom prst="rect">
              <a:avLst/>
            </a:prstGeom>
            <a:noFill/>
            <a:ln>
              <a:noFill/>
            </a:ln>
          </p:spPr>
          <p:txBody>
            <a:bodyPr anchorCtr="0" anchor="ctr" bIns="57150" lIns="114300" spcFirstLastPara="1" rIns="114300" wrap="square" tIns="57150">
              <a:noAutofit/>
            </a:bodyPr>
            <a:lstStyle/>
            <a:p>
              <a:pPr indent="0" lvl="0" marL="0" marR="0" rtl="0" algn="ctr">
                <a:lnSpc>
                  <a:spcPct val="90000"/>
                </a:lnSpc>
                <a:spcBef>
                  <a:spcPts val="0"/>
                </a:spcBef>
                <a:spcAft>
                  <a:spcPts val="0"/>
                </a:spcAft>
                <a:buClr>
                  <a:schemeClr val="lt1"/>
                </a:buClr>
                <a:buSzPts val="3000"/>
                <a:buFont typeface="EB Garamond"/>
                <a:buNone/>
              </a:pPr>
              <a:r>
                <a:rPr lang="en-US" sz="3000">
                  <a:solidFill>
                    <a:schemeClr val="lt1"/>
                  </a:solidFill>
                  <a:latin typeface="EB Garamond"/>
                  <a:ea typeface="EB Garamond"/>
                  <a:cs typeface="EB Garamond"/>
                  <a:sym typeface="EB Garamond"/>
                </a:rPr>
                <a:t>Are our school’s priorities (from your strategic plan) reflected in this budget? </a:t>
              </a:r>
              <a:endParaRPr/>
            </a:p>
          </p:txBody>
        </p:sp>
        <p:sp>
          <p:nvSpPr>
            <p:cNvPr id="591" name="Google Shape;591;p18"/>
            <p:cNvSpPr/>
            <p:nvPr/>
          </p:nvSpPr>
          <p:spPr>
            <a:xfrm rot="5400000">
              <a:off x="5648159" y="748599"/>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8"/>
            <p:cNvSpPr txBox="1"/>
            <p:nvPr/>
          </p:nvSpPr>
          <p:spPr>
            <a:xfrm>
              <a:off x="3519938" y="2974512"/>
              <a:ext cx="6159974" cy="1805839"/>
            </a:xfrm>
            <a:prstGeom prst="rect">
              <a:avLst/>
            </a:prstGeom>
            <a:noFill/>
            <a:ln>
              <a:noFill/>
            </a:ln>
          </p:spPr>
          <p:txBody>
            <a:bodyPr anchorCtr="0" anchor="ctr" bIns="32375" lIns="64750" spcFirstLastPara="1" rIns="64750" wrap="square" tIns="32375">
              <a:noAutofit/>
            </a:bodyPr>
            <a:lstStyle/>
            <a:p>
              <a:pPr indent="-171450" lvl="1" marL="171450" marR="0" rtl="0" algn="l">
                <a:lnSpc>
                  <a:spcPct val="90000"/>
                </a:lnSpc>
                <a:spcBef>
                  <a:spcPts val="0"/>
                </a:spcBef>
                <a:spcAft>
                  <a:spcPts val="0"/>
                </a:spcAft>
                <a:buClr>
                  <a:schemeClr val="dk1"/>
                </a:buClr>
                <a:buSzPts val="1700"/>
                <a:buFont typeface="EB Garamond"/>
                <a:buChar char="•"/>
              </a:pPr>
              <a:r>
                <a:rPr b="0" i="0" lang="en-US" sz="1700" u="none" cap="none" strike="noStrike">
                  <a:solidFill>
                    <a:schemeClr val="dk1"/>
                  </a:solidFill>
                  <a:latin typeface="EB Garamond"/>
                  <a:ea typeface="EB Garamond"/>
                  <a:cs typeface="EB Garamond"/>
                  <a:sym typeface="EB Garamond"/>
                </a:rPr>
                <a:t>Cluster priorities- what staff, materials, etc. are dedicated to supporting our cluster’s priorities? </a:t>
              </a:r>
              <a:endParaRPr/>
            </a:p>
            <a:p>
              <a:pPr indent="-171450" lvl="1" marL="171450" marR="0" rtl="0" algn="l">
                <a:lnSpc>
                  <a:spcPct val="90000"/>
                </a:lnSpc>
                <a:spcBef>
                  <a:spcPts val="255"/>
                </a:spcBef>
                <a:spcAft>
                  <a:spcPts val="0"/>
                </a:spcAft>
                <a:buClr>
                  <a:schemeClr val="dk1"/>
                </a:buClr>
                <a:buSzPts val="1700"/>
                <a:buFont typeface="EB Garamond"/>
                <a:buChar char="•"/>
              </a:pPr>
              <a:r>
                <a:rPr b="0" i="0" lang="en-US" sz="1700" u="none" cap="none" strike="noStrike">
                  <a:solidFill>
                    <a:schemeClr val="dk1"/>
                  </a:solidFill>
                  <a:latin typeface="EB Garamond"/>
                  <a:ea typeface="EB Garamond"/>
                  <a:cs typeface="EB Garamond"/>
                  <a:sym typeface="EB Garamond"/>
                </a:rPr>
                <a:t>Signature programs- what staff, materials, etc. are dedicated to supporting our signature program? </a:t>
              </a:r>
              <a:endParaRPr/>
            </a:p>
            <a:p>
              <a:pPr indent="-171450" lvl="1" marL="171450" marR="0" rtl="0" algn="l">
                <a:lnSpc>
                  <a:spcPct val="90000"/>
                </a:lnSpc>
                <a:spcBef>
                  <a:spcPts val="255"/>
                </a:spcBef>
                <a:spcAft>
                  <a:spcPts val="0"/>
                </a:spcAft>
                <a:buClr>
                  <a:schemeClr val="dk1"/>
                </a:buClr>
                <a:buSzPts val="1700"/>
                <a:buFont typeface="EB Garamond"/>
                <a:buChar char="•"/>
              </a:pPr>
              <a:r>
                <a:rPr b="0" i="0" lang="en-US" sz="1700" u="none" cap="none" strike="noStrike">
                  <a:solidFill>
                    <a:schemeClr val="dk1"/>
                  </a:solidFill>
                  <a:latin typeface="EB Garamond"/>
                  <a:ea typeface="EB Garamond"/>
                  <a:cs typeface="EB Garamond"/>
                  <a:sym typeface="EB Garamond"/>
                </a:rPr>
                <a:t>Are there positions our school will share with another school, i.e. nurse, counselor?</a:t>
              </a:r>
              <a:endParaRPr/>
            </a:p>
          </p:txBody>
        </p:sp>
        <p:sp>
          <p:nvSpPr>
            <p:cNvPr id="593" name="Google Shape;593;p18"/>
            <p:cNvSpPr/>
            <p:nvPr/>
          </p:nvSpPr>
          <p:spPr>
            <a:xfrm>
              <a:off x="0" y="2626668"/>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8"/>
            <p:cNvSpPr txBox="1"/>
            <p:nvPr/>
          </p:nvSpPr>
          <p:spPr>
            <a:xfrm>
              <a:off x="122115" y="2748783"/>
              <a:ext cx="3275707" cy="2257299"/>
            </a:xfrm>
            <a:prstGeom prst="rect">
              <a:avLst/>
            </a:prstGeom>
            <a:noFill/>
            <a:ln>
              <a:noFill/>
            </a:ln>
          </p:spPr>
          <p:txBody>
            <a:bodyPr anchorCtr="0" anchor="ctr" bIns="57150" lIns="114300" spcFirstLastPara="1" rIns="114300" wrap="square" tIns="57150">
              <a:noAutofit/>
            </a:bodyPr>
            <a:lstStyle/>
            <a:p>
              <a:pPr indent="0" lvl="0" marL="0" marR="0" rtl="0" algn="ctr">
                <a:lnSpc>
                  <a:spcPct val="90000"/>
                </a:lnSpc>
                <a:spcBef>
                  <a:spcPts val="0"/>
                </a:spcBef>
                <a:spcAft>
                  <a:spcPts val="0"/>
                </a:spcAft>
                <a:buClr>
                  <a:schemeClr val="lt1"/>
                </a:buClr>
                <a:buSzPts val="3000"/>
                <a:buFont typeface="EB Garamond"/>
                <a:buNone/>
              </a:pPr>
              <a:r>
                <a:rPr lang="en-US" sz="3000">
                  <a:solidFill>
                    <a:schemeClr val="lt1"/>
                  </a:solidFill>
                  <a:latin typeface="EB Garamond"/>
                  <a:ea typeface="EB Garamond"/>
                  <a:cs typeface="EB Garamond"/>
                  <a:sym typeface="EB Garamond"/>
                </a:rPr>
                <a:t> How are district and cluster priorities reflected in our budget?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19"/>
          <p:cNvSpPr txBox="1"/>
          <p:nvPr>
            <p:ph type="title"/>
          </p:nvPr>
        </p:nvSpPr>
        <p:spPr>
          <a:xfrm>
            <a:off x="1167494" y="381000"/>
            <a:ext cx="9779183" cy="1325563"/>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accent2"/>
              </a:buClr>
              <a:buSzPts val="6000"/>
              <a:buFont typeface="Arial"/>
              <a:buNone/>
            </a:pPr>
            <a:r>
              <a:rPr b="1" lang="en-US">
                <a:solidFill>
                  <a:schemeClr val="accent2"/>
                </a:solidFill>
              </a:rPr>
              <a:t>Where We’re </a:t>
            </a:r>
            <a:r>
              <a:rPr lang="en-US">
                <a:solidFill>
                  <a:schemeClr val="accent2"/>
                </a:solidFill>
              </a:rPr>
              <a:t>G</a:t>
            </a:r>
            <a:r>
              <a:rPr b="1" lang="en-US">
                <a:solidFill>
                  <a:schemeClr val="accent2"/>
                </a:solidFill>
              </a:rPr>
              <a:t>oing?</a:t>
            </a:r>
            <a:endParaRPr/>
          </a:p>
        </p:txBody>
      </p:sp>
      <p:sp>
        <p:nvSpPr>
          <p:cNvPr id="600" name="Google Shape;600;p19"/>
          <p:cNvSpPr txBox="1"/>
          <p:nvPr>
            <p:ph idx="1" type="body"/>
          </p:nvPr>
        </p:nvSpPr>
        <p:spPr>
          <a:xfrm>
            <a:off x="2268719" y="1357461"/>
            <a:ext cx="7465289" cy="4998891"/>
          </a:xfrm>
          <a:prstGeom prst="rect">
            <a:avLst/>
          </a:prstGeom>
          <a:noFill/>
          <a:ln>
            <a:noFill/>
          </a:ln>
        </p:spPr>
        <p:txBody>
          <a:bodyPr anchorCtr="0" anchor="t" bIns="34275" lIns="68550" spcFirstLastPara="1" rIns="68550" wrap="square" tIns="34275">
            <a:noAutofit/>
          </a:bodyPr>
          <a:lstStyle/>
          <a:p>
            <a:pPr indent="-457200" lvl="0" marL="520700" rtl="0" algn="l">
              <a:lnSpc>
                <a:spcPct val="90000"/>
              </a:lnSpc>
              <a:spcBef>
                <a:spcPts val="600"/>
              </a:spcBef>
              <a:spcAft>
                <a:spcPts val="0"/>
              </a:spcAft>
              <a:buClr>
                <a:schemeClr val="dk1"/>
              </a:buClr>
              <a:buSzPts val="2100"/>
              <a:buNone/>
            </a:pPr>
            <a:r>
              <a:rPr lang="en-US"/>
              <a:t>Our next meeting is the </a:t>
            </a:r>
            <a:r>
              <a:rPr b="1" lang="en-US" u="sng"/>
              <a:t>Budget Approval Meeting</a:t>
            </a:r>
            <a:r>
              <a:rPr lang="en-US"/>
              <a:t> </a:t>
            </a:r>
            <a:endParaRPr/>
          </a:p>
          <a:p>
            <a:pPr indent="-457200" lvl="0" marL="520700" rtl="0" algn="l">
              <a:lnSpc>
                <a:spcPct val="90000"/>
              </a:lnSpc>
              <a:spcBef>
                <a:spcPts val="600"/>
              </a:spcBef>
              <a:spcAft>
                <a:spcPts val="0"/>
              </a:spcAft>
              <a:buClr>
                <a:schemeClr val="dk1"/>
              </a:buClr>
              <a:buSzPts val="2100"/>
              <a:buNone/>
            </a:pPr>
            <a:r>
              <a:t/>
            </a:r>
            <a:endParaRPr/>
          </a:p>
          <a:p>
            <a:pPr indent="-457200" lvl="0" marL="520700" rtl="0" algn="l">
              <a:lnSpc>
                <a:spcPct val="90000"/>
              </a:lnSpc>
              <a:spcBef>
                <a:spcPts val="600"/>
              </a:spcBef>
              <a:spcAft>
                <a:spcPts val="0"/>
              </a:spcAft>
              <a:buClr>
                <a:srgbClr val="9F5C19"/>
              </a:buClr>
              <a:buSzPts val="2400"/>
              <a:buNone/>
            </a:pPr>
            <a:r>
              <a:rPr b="1" lang="en-US" sz="2400" u="sng">
                <a:solidFill>
                  <a:srgbClr val="9F5C19"/>
                </a:solidFill>
              </a:rPr>
              <a:t>What:</a:t>
            </a:r>
            <a:endParaRPr/>
          </a:p>
          <a:p>
            <a:pPr indent="-457200" lvl="0" marL="520700" rtl="0" algn="l">
              <a:lnSpc>
                <a:spcPct val="90000"/>
              </a:lnSpc>
              <a:spcBef>
                <a:spcPts val="600"/>
              </a:spcBef>
              <a:spcAft>
                <a:spcPts val="0"/>
              </a:spcAft>
              <a:buClr>
                <a:schemeClr val="dk1"/>
              </a:buClr>
              <a:buSzPts val="2100"/>
              <a:buNone/>
            </a:pPr>
            <a:r>
              <a:rPr lang="en-US"/>
              <a:t>	During this meeting we will </a:t>
            </a:r>
            <a:r>
              <a:rPr lang="en-US" sz="2000"/>
              <a:t>review the budget, which should be updated based on feedback from the staffing conference, Associate Superintendents, and key leaders. After review, GO Teams will need to </a:t>
            </a:r>
            <a:r>
              <a:rPr b="1" lang="en-US" sz="2000">
                <a:solidFill>
                  <a:schemeClr val="accent2"/>
                </a:solidFill>
              </a:rPr>
              <a:t>take action</a:t>
            </a:r>
            <a:r>
              <a:rPr lang="en-US" sz="2000">
                <a:solidFill>
                  <a:schemeClr val="accent2"/>
                </a:solidFill>
              </a:rPr>
              <a:t> </a:t>
            </a:r>
            <a:r>
              <a:rPr lang="en-US" sz="2000"/>
              <a:t>(i.e., vote) on the FY25 Budget.  </a:t>
            </a:r>
            <a:endParaRPr/>
          </a:p>
          <a:p>
            <a:pPr indent="0" lvl="0" marL="63500" rtl="0" algn="l">
              <a:lnSpc>
                <a:spcPct val="90000"/>
              </a:lnSpc>
              <a:spcBef>
                <a:spcPts val="600"/>
              </a:spcBef>
              <a:spcAft>
                <a:spcPts val="0"/>
              </a:spcAft>
              <a:buClr>
                <a:srgbClr val="9F5C19"/>
              </a:buClr>
              <a:buSzPts val="2400"/>
              <a:buNone/>
            </a:pPr>
            <a:r>
              <a:rPr b="1" lang="en-US" sz="2400" u="sng">
                <a:solidFill>
                  <a:srgbClr val="9F5C19"/>
                </a:solidFill>
              </a:rPr>
              <a:t>Why:</a:t>
            </a:r>
            <a:endParaRPr/>
          </a:p>
          <a:p>
            <a:pPr indent="-6350" lvl="0" marL="520700" rtl="0" algn="l">
              <a:lnSpc>
                <a:spcPct val="90000"/>
              </a:lnSpc>
              <a:spcBef>
                <a:spcPts val="600"/>
              </a:spcBef>
              <a:spcAft>
                <a:spcPts val="0"/>
              </a:spcAft>
              <a:buClr>
                <a:schemeClr val="dk1"/>
              </a:buClr>
              <a:buSzPts val="2000"/>
              <a:buNone/>
            </a:pPr>
            <a:r>
              <a:rPr lang="en-US" sz="2000"/>
              <a:t>Principals will present the final budget recommendations for GO Team approval. </a:t>
            </a:r>
            <a:endParaRPr b="1" sz="2000" u="sng"/>
          </a:p>
          <a:p>
            <a:pPr indent="0" lvl="0" marL="63500" rtl="0" algn="l">
              <a:lnSpc>
                <a:spcPct val="90000"/>
              </a:lnSpc>
              <a:spcBef>
                <a:spcPts val="600"/>
              </a:spcBef>
              <a:spcAft>
                <a:spcPts val="0"/>
              </a:spcAft>
              <a:buClr>
                <a:srgbClr val="9F5C19"/>
              </a:buClr>
              <a:buSzPts val="2400"/>
              <a:buNone/>
            </a:pPr>
            <a:r>
              <a:rPr b="1" lang="en-US" sz="2400" u="sng">
                <a:solidFill>
                  <a:srgbClr val="9F5C19"/>
                </a:solidFill>
              </a:rPr>
              <a:t>When:</a:t>
            </a:r>
            <a:endParaRPr/>
          </a:p>
          <a:p>
            <a:pPr indent="-6350" lvl="0" marL="520700" rtl="0" algn="l">
              <a:lnSpc>
                <a:spcPct val="90000"/>
              </a:lnSpc>
              <a:spcBef>
                <a:spcPts val="600"/>
              </a:spcBef>
              <a:spcAft>
                <a:spcPts val="0"/>
              </a:spcAft>
              <a:buClr>
                <a:schemeClr val="dk1"/>
              </a:buClr>
              <a:buSzPts val="2000"/>
              <a:buNone/>
            </a:pPr>
            <a:r>
              <a:rPr lang="en-US" sz="2000"/>
              <a:t>All approval meetings </a:t>
            </a:r>
            <a:r>
              <a:rPr b="1" lang="en-US" sz="2000">
                <a:solidFill>
                  <a:srgbClr val="FF0000"/>
                </a:solidFill>
              </a:rPr>
              <a:t>must</a:t>
            </a:r>
            <a:r>
              <a:rPr lang="en-US" sz="2000"/>
              <a:t> be held </a:t>
            </a:r>
            <a:r>
              <a:rPr b="1" lang="en-US" sz="2000">
                <a:solidFill>
                  <a:srgbClr val="FF0000"/>
                </a:solidFill>
              </a:rPr>
              <a:t>after</a:t>
            </a:r>
            <a:r>
              <a:rPr lang="en-US" sz="2000"/>
              <a:t> staffing conferences. Budgets must be approved by </a:t>
            </a:r>
            <a:r>
              <a:rPr b="1" lang="en-US" sz="2000">
                <a:solidFill>
                  <a:srgbClr val="FF0000"/>
                </a:solidFill>
              </a:rPr>
              <a:t>March 15</a:t>
            </a:r>
            <a:r>
              <a:rPr b="1" baseline="30000" lang="en-US" sz="2000">
                <a:solidFill>
                  <a:srgbClr val="FF0000"/>
                </a:solidFill>
              </a:rPr>
              <a:t>th</a:t>
            </a:r>
            <a:r>
              <a:rPr lang="en-US" sz="2000"/>
              <a:t>. </a:t>
            </a:r>
            <a:endParaRPr/>
          </a:p>
          <a:p>
            <a:pPr indent="0" lvl="0" marL="0" rtl="0" algn="l">
              <a:lnSpc>
                <a:spcPct val="90000"/>
              </a:lnSpc>
              <a:spcBef>
                <a:spcPts val="0"/>
              </a:spcBef>
              <a:spcAft>
                <a:spcPts val="0"/>
              </a:spcAft>
              <a:buClr>
                <a:schemeClr val="dk1"/>
              </a:buClr>
              <a:buSzPts val="2400"/>
              <a:buNone/>
            </a:pPr>
            <a:r>
              <a:t/>
            </a:r>
            <a:endParaRPr/>
          </a:p>
        </p:txBody>
      </p:sp>
      <p:sp>
        <p:nvSpPr>
          <p:cNvPr id="601" name="Google Shape;601;p19"/>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83A9"/>
                </a:solidFill>
                <a:latin typeface="Arial"/>
                <a:ea typeface="Arial"/>
                <a:cs typeface="Arial"/>
                <a:sym typeface="Arial"/>
              </a:rPr>
              <a:t>‹#›</a:t>
            </a:fld>
            <a:endParaRPr b="0" i="0" sz="1200" u="none" cap="none" strike="noStrike">
              <a:solidFill>
                <a:srgbClr val="0083A9"/>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6" name="Shape 606"/>
        <p:cNvGrpSpPr/>
        <p:nvPr/>
      </p:nvGrpSpPr>
      <p:grpSpPr>
        <a:xfrm>
          <a:off x="0" y="0"/>
          <a:ext cx="0" cy="0"/>
          <a:chOff x="0" y="0"/>
          <a:chExt cx="0" cy="0"/>
        </a:xfrm>
      </p:grpSpPr>
      <p:sp>
        <p:nvSpPr>
          <p:cNvPr id="607" name="Google Shape;607;p20"/>
          <p:cNvSpPr txBox="1"/>
          <p:nvPr>
            <p:ph type="title"/>
          </p:nvPr>
        </p:nvSpPr>
        <p:spPr>
          <a:xfrm>
            <a:off x="1742396" y="171451"/>
            <a:ext cx="7334387"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lang="en-US" sz="6000"/>
              <a:t>Principals Report</a:t>
            </a:r>
            <a:endParaRPr/>
          </a:p>
        </p:txBody>
      </p:sp>
      <p:sp>
        <p:nvSpPr>
          <p:cNvPr id="608" name="Google Shape;608;p20"/>
          <p:cNvSpPr txBox="1"/>
          <p:nvPr>
            <p:ph idx="1" type="body"/>
          </p:nvPr>
        </p:nvSpPr>
        <p:spPr>
          <a:xfrm>
            <a:off x="657225" y="2295525"/>
            <a:ext cx="9591675" cy="4562475"/>
          </a:xfrm>
          <a:prstGeom prst="rect">
            <a:avLst/>
          </a:prstGeom>
          <a:noFill/>
          <a:ln>
            <a:noFill/>
          </a:ln>
        </p:spPr>
        <p:txBody>
          <a:bodyPr anchorCtr="0" anchor="t" bIns="45700" lIns="91425" spcFirstLastPara="1" rIns="91425" wrap="square" tIns="45700">
            <a:normAutofit fontScale="77500" lnSpcReduction="20000"/>
          </a:bodyPr>
          <a:lstStyle/>
          <a:p>
            <a:pPr indent="-305752" lvl="0" marL="342900" rtl="0" algn="l">
              <a:lnSpc>
                <a:spcPct val="150000"/>
              </a:lnSpc>
              <a:spcBef>
                <a:spcPts val="0"/>
              </a:spcBef>
              <a:spcAft>
                <a:spcPts val="0"/>
              </a:spcAft>
              <a:buClr>
                <a:srgbClr val="00627E"/>
              </a:buClr>
              <a:buSzPct val="100000"/>
              <a:buFont typeface="Arial"/>
              <a:buChar char="•"/>
            </a:pPr>
            <a:r>
              <a:rPr b="1" lang="en-US" sz="2600">
                <a:solidFill>
                  <a:srgbClr val="00627E"/>
                </a:solidFill>
              </a:rPr>
              <a:t>February </a:t>
            </a:r>
            <a:endParaRPr/>
          </a:p>
          <a:p>
            <a:pPr indent="-314325" lvl="1" marL="800100" rtl="0" algn="l">
              <a:lnSpc>
                <a:spcPct val="90000"/>
              </a:lnSpc>
              <a:spcBef>
                <a:spcPts val="375"/>
              </a:spcBef>
              <a:spcAft>
                <a:spcPts val="0"/>
              </a:spcAft>
              <a:buClr>
                <a:srgbClr val="3A3838"/>
              </a:buClr>
              <a:buSzPct val="100000"/>
              <a:buFont typeface="Arial"/>
              <a:buChar char="•"/>
            </a:pPr>
            <a:r>
              <a:rPr lang="en-US" sz="2000">
                <a:solidFill>
                  <a:srgbClr val="3A3838"/>
                </a:solidFill>
              </a:rPr>
              <a:t>HR Staffing Conferences (Late February)</a:t>
            </a:r>
            <a:endParaRPr/>
          </a:p>
          <a:p>
            <a:pPr indent="-305752" lvl="0" marL="342900" rtl="0" algn="l">
              <a:lnSpc>
                <a:spcPct val="160000"/>
              </a:lnSpc>
              <a:spcBef>
                <a:spcPts val="750"/>
              </a:spcBef>
              <a:spcAft>
                <a:spcPts val="0"/>
              </a:spcAft>
              <a:buClr>
                <a:srgbClr val="00627E"/>
              </a:buClr>
              <a:buSzPct val="100000"/>
              <a:buFont typeface="Arial"/>
              <a:buChar char="•"/>
            </a:pPr>
            <a:r>
              <a:rPr b="1" lang="en-US" sz="2600">
                <a:solidFill>
                  <a:srgbClr val="00627E"/>
                </a:solidFill>
              </a:rPr>
              <a:t>March</a:t>
            </a:r>
            <a:endParaRPr/>
          </a:p>
          <a:p>
            <a:pPr indent="-314325" lvl="1" marL="800100" rtl="0" algn="l">
              <a:lnSpc>
                <a:spcPct val="90000"/>
              </a:lnSpc>
              <a:spcBef>
                <a:spcPts val="375"/>
              </a:spcBef>
              <a:spcAft>
                <a:spcPts val="0"/>
              </a:spcAft>
              <a:buClr>
                <a:srgbClr val="3A3838"/>
              </a:buClr>
              <a:buSzPct val="100000"/>
              <a:buFont typeface="Arial"/>
              <a:buChar char="•"/>
            </a:pPr>
            <a:r>
              <a:rPr lang="en-US" sz="2000">
                <a:solidFill>
                  <a:srgbClr val="3A3838"/>
                </a:solidFill>
              </a:rPr>
              <a:t>Final GO Team Approval Meeting (AFTER your school’s Staffing Conference and BEFORE Friday, March 15</a:t>
            </a:r>
            <a:r>
              <a:rPr baseline="30000" lang="en-US" sz="2000">
                <a:solidFill>
                  <a:srgbClr val="3A3838"/>
                </a:solidFill>
              </a:rPr>
              <a:t>th</a:t>
            </a:r>
            <a:r>
              <a:rPr lang="en-US" sz="2000">
                <a:solidFill>
                  <a:srgbClr val="3A3838"/>
                </a:solidFill>
              </a:rPr>
              <a:t>)</a:t>
            </a:r>
            <a:endParaRPr sz="2000">
              <a:solidFill>
                <a:srgbClr val="3A3838"/>
              </a:solidFill>
            </a:endParaRPr>
          </a:p>
          <a:p>
            <a:pPr indent="0" lvl="0" marL="0" rtl="0" algn="l">
              <a:lnSpc>
                <a:spcPct val="90000"/>
              </a:lnSpc>
              <a:spcBef>
                <a:spcPts val="375"/>
              </a:spcBef>
              <a:spcAft>
                <a:spcPts val="0"/>
              </a:spcAft>
              <a:buNone/>
            </a:pPr>
            <a:r>
              <a:t/>
            </a:r>
            <a:endParaRPr sz="2000">
              <a:solidFill>
                <a:srgbClr val="3A3838"/>
              </a:solidFill>
            </a:endParaRPr>
          </a:p>
          <a:p>
            <a:pPr indent="0" lvl="0" marL="0" rtl="0" algn="l">
              <a:lnSpc>
                <a:spcPct val="90000"/>
              </a:lnSpc>
              <a:spcBef>
                <a:spcPts val="375"/>
              </a:spcBef>
              <a:spcAft>
                <a:spcPts val="0"/>
              </a:spcAft>
              <a:buNone/>
            </a:pPr>
            <a:r>
              <a:t/>
            </a:r>
            <a:endParaRPr sz="2000">
              <a:solidFill>
                <a:srgbClr val="3A3838"/>
              </a:solidFill>
            </a:endParaRPr>
          </a:p>
          <a:p>
            <a:pPr indent="0" lvl="0" marL="0" rtl="0" algn="l">
              <a:lnSpc>
                <a:spcPct val="90000"/>
              </a:lnSpc>
              <a:spcBef>
                <a:spcPts val="375"/>
              </a:spcBef>
              <a:spcAft>
                <a:spcPts val="0"/>
              </a:spcAft>
              <a:buNone/>
            </a:pPr>
            <a:r>
              <a:rPr b="1" lang="en-US" sz="2000">
                <a:solidFill>
                  <a:srgbClr val="3A3838"/>
                </a:solidFill>
              </a:rPr>
              <a:t>School Specific:</a:t>
            </a:r>
            <a:endParaRPr b="1" sz="2000">
              <a:solidFill>
                <a:srgbClr val="3A3838"/>
              </a:solidFill>
            </a:endParaRPr>
          </a:p>
          <a:p>
            <a:pPr indent="-327025" lvl="0" marL="457200" rtl="0" algn="l">
              <a:lnSpc>
                <a:spcPct val="90000"/>
              </a:lnSpc>
              <a:spcBef>
                <a:spcPts val="375"/>
              </a:spcBef>
              <a:spcAft>
                <a:spcPts val="0"/>
              </a:spcAft>
              <a:buClr>
                <a:srgbClr val="3A3838"/>
              </a:buClr>
              <a:buSzPct val="100000"/>
              <a:buChar char="-"/>
            </a:pPr>
            <a:r>
              <a:rPr b="1" lang="en-US" sz="2000">
                <a:solidFill>
                  <a:srgbClr val="3A3838"/>
                </a:solidFill>
              </a:rPr>
              <a:t>APS PowerUP registration is open.  Please help spread the word (more info in upcoming Beemail/ newsletters)</a:t>
            </a:r>
            <a:endParaRPr b="1" sz="2000">
              <a:solidFill>
                <a:srgbClr val="3A3838"/>
              </a:solidFill>
            </a:endParaRPr>
          </a:p>
          <a:p>
            <a:pPr indent="0" lvl="0" marL="0" rtl="0" algn="l">
              <a:lnSpc>
                <a:spcPct val="90000"/>
              </a:lnSpc>
              <a:spcBef>
                <a:spcPts val="375"/>
              </a:spcBef>
              <a:spcAft>
                <a:spcPts val="0"/>
              </a:spcAft>
              <a:buNone/>
            </a:pPr>
            <a:r>
              <a:t/>
            </a:r>
            <a:endParaRPr b="1" sz="2000">
              <a:solidFill>
                <a:srgbClr val="3A3838"/>
              </a:solidFill>
            </a:endParaRPr>
          </a:p>
          <a:p>
            <a:pPr indent="-327025" lvl="0" marL="457200" rtl="0" algn="l">
              <a:lnSpc>
                <a:spcPct val="90000"/>
              </a:lnSpc>
              <a:spcBef>
                <a:spcPts val="375"/>
              </a:spcBef>
              <a:spcAft>
                <a:spcPts val="0"/>
              </a:spcAft>
              <a:buClr>
                <a:srgbClr val="3A3838"/>
              </a:buClr>
              <a:buSzPct val="100000"/>
              <a:buChar char="-"/>
            </a:pPr>
            <a:r>
              <a:rPr b="1" lang="en-US" sz="2000">
                <a:solidFill>
                  <a:srgbClr val="3A3838"/>
                </a:solidFill>
              </a:rPr>
              <a:t>Readers are Leaders update (HB538)</a:t>
            </a:r>
            <a:endParaRPr b="1" sz="2000">
              <a:solidFill>
                <a:srgbClr val="3A3838"/>
              </a:solidFill>
            </a:endParaRPr>
          </a:p>
          <a:p>
            <a:pPr indent="0" lvl="0" marL="0" rtl="0" algn="l">
              <a:lnSpc>
                <a:spcPct val="90000"/>
              </a:lnSpc>
              <a:spcBef>
                <a:spcPts val="375"/>
              </a:spcBef>
              <a:spcAft>
                <a:spcPts val="0"/>
              </a:spcAft>
              <a:buNone/>
            </a:pPr>
            <a:r>
              <a:t/>
            </a:r>
            <a:endParaRPr b="1" sz="2000">
              <a:solidFill>
                <a:srgbClr val="3A3838"/>
              </a:solidFill>
            </a:endParaRPr>
          </a:p>
          <a:p>
            <a:pPr indent="-327025" lvl="0" marL="457200" rtl="0" algn="l">
              <a:lnSpc>
                <a:spcPct val="90000"/>
              </a:lnSpc>
              <a:spcBef>
                <a:spcPts val="375"/>
              </a:spcBef>
              <a:spcAft>
                <a:spcPts val="0"/>
              </a:spcAft>
              <a:buClr>
                <a:srgbClr val="3A3838"/>
              </a:buClr>
              <a:buSzPct val="100000"/>
              <a:buChar char="-"/>
            </a:pPr>
            <a:r>
              <a:rPr b="1" lang="en-US" sz="2000">
                <a:solidFill>
                  <a:srgbClr val="3A3838"/>
                </a:solidFill>
              </a:rPr>
              <a:t>GOTeam Declarations!</a:t>
            </a:r>
            <a:endParaRPr b="1" sz="2000">
              <a:solidFill>
                <a:srgbClr val="3A3838"/>
              </a:solidFill>
            </a:endParaRPr>
          </a:p>
          <a:p>
            <a:pPr indent="0" lvl="0" marL="457200" rtl="0" algn="l">
              <a:lnSpc>
                <a:spcPct val="90000"/>
              </a:lnSpc>
              <a:spcBef>
                <a:spcPts val="375"/>
              </a:spcBef>
              <a:spcAft>
                <a:spcPts val="0"/>
              </a:spcAft>
              <a:buNone/>
            </a:pPr>
            <a:r>
              <a:t/>
            </a:r>
            <a:endParaRPr b="1" sz="2000">
              <a:solidFill>
                <a:srgbClr val="3A3838"/>
              </a:solidFill>
            </a:endParaRPr>
          </a:p>
          <a:p>
            <a:pPr indent="-327025" lvl="0" marL="457200" rtl="0" algn="l">
              <a:lnSpc>
                <a:spcPct val="90000"/>
              </a:lnSpc>
              <a:spcBef>
                <a:spcPts val="375"/>
              </a:spcBef>
              <a:spcAft>
                <a:spcPts val="0"/>
              </a:spcAft>
              <a:buClr>
                <a:srgbClr val="3A3838"/>
              </a:buClr>
              <a:buSzPct val="100000"/>
              <a:buChar char="-"/>
            </a:pPr>
            <a:r>
              <a:rPr b="1" lang="en-US" sz="2000">
                <a:solidFill>
                  <a:srgbClr val="3A3838"/>
                </a:solidFill>
              </a:rPr>
              <a:t>Hiring update</a:t>
            </a:r>
            <a:endParaRPr b="1" sz="2000">
              <a:solidFill>
                <a:srgbClr val="3A3838"/>
              </a:solidFill>
            </a:endParaRPr>
          </a:p>
          <a:p>
            <a:pPr indent="0" lvl="0" marL="0" rtl="0" algn="l">
              <a:lnSpc>
                <a:spcPct val="90000"/>
              </a:lnSpc>
              <a:spcBef>
                <a:spcPts val="375"/>
              </a:spcBef>
              <a:spcAft>
                <a:spcPts val="0"/>
              </a:spcAft>
              <a:buNone/>
            </a:pPr>
            <a:r>
              <a:t/>
            </a:r>
            <a:endParaRPr b="1" sz="2000">
              <a:solidFill>
                <a:srgbClr val="3A3838"/>
              </a:solidFill>
            </a:endParaRPr>
          </a:p>
          <a:p>
            <a:pPr indent="0" lvl="0" marL="0" rtl="0" algn="l">
              <a:lnSpc>
                <a:spcPct val="150000"/>
              </a:lnSpc>
              <a:spcBef>
                <a:spcPts val="750"/>
              </a:spcBef>
              <a:spcAft>
                <a:spcPts val="0"/>
              </a:spcAft>
              <a:buClr>
                <a:schemeClr val="lt1"/>
              </a:buClr>
              <a:buSzPct val="100000"/>
              <a:buNone/>
            </a:pPr>
            <a:r>
              <a:t/>
            </a:r>
            <a:endParaRPr sz="1500"/>
          </a:p>
        </p:txBody>
      </p:sp>
      <p:sp>
        <p:nvSpPr>
          <p:cNvPr id="609" name="Google Shape;609;p20"/>
          <p:cNvSpPr txBox="1"/>
          <p:nvPr>
            <p:ph idx="12" type="sldNum"/>
          </p:nvPr>
        </p:nvSpPr>
        <p:spPr>
          <a:xfrm>
            <a:off x="9178738" y="6356352"/>
            <a:ext cx="1203512"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83A9"/>
              </a:buClr>
              <a:buSzPts val="900"/>
              <a:buFont typeface="Arial"/>
              <a:buNone/>
            </a:pPr>
            <a:fld id="{00000000-1234-1234-1234-123412341234}" type="slidenum">
              <a:rPr b="0" i="0" lang="en-US" sz="900" u="none" cap="none" strike="noStrike">
                <a:solidFill>
                  <a:srgbClr val="0083A9"/>
                </a:solidFill>
                <a:latin typeface="Arial"/>
                <a:ea typeface="Arial"/>
                <a:cs typeface="Arial"/>
                <a:sym typeface="Arial"/>
              </a:rPr>
              <a:t>‹#›</a:t>
            </a:fld>
            <a:endParaRPr b="0" i="0" sz="900" u="none" cap="none" strike="noStrike">
              <a:solidFill>
                <a:srgbClr val="0083A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
          <p:cNvSpPr txBox="1"/>
          <p:nvPr>
            <p:ph type="title"/>
          </p:nvPr>
        </p:nvSpPr>
        <p:spPr>
          <a:xfrm>
            <a:off x="2363724" y="344424"/>
            <a:ext cx="8003286"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800"/>
              <a:buFont typeface="Arial Black"/>
              <a:buNone/>
            </a:pPr>
            <a:r>
              <a:rPr lang="en-US" sz="4800"/>
              <a:t>NORMS</a:t>
            </a:r>
            <a:endParaRPr/>
          </a:p>
        </p:txBody>
      </p:sp>
      <p:sp>
        <p:nvSpPr>
          <p:cNvPr id="396" name="Google Shape;396;p2"/>
          <p:cNvSpPr txBox="1"/>
          <p:nvPr>
            <p:ph idx="12" type="sldNum"/>
          </p:nvPr>
        </p:nvSpPr>
        <p:spPr>
          <a:xfrm>
            <a:off x="11196066" y="64008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397" name="Google Shape;397;p2"/>
          <p:cNvGrpSpPr/>
          <p:nvPr/>
        </p:nvGrpSpPr>
        <p:grpSpPr>
          <a:xfrm>
            <a:off x="1472755" y="2046260"/>
            <a:ext cx="9785222" cy="3479854"/>
            <a:chOff x="133921" y="874685"/>
            <a:chExt cx="9785222" cy="3479854"/>
          </a:xfrm>
        </p:grpSpPr>
        <p:sp>
          <p:nvSpPr>
            <p:cNvPr id="398" name="Google Shape;398;p2"/>
            <p:cNvSpPr/>
            <p:nvPr/>
          </p:nvSpPr>
          <p:spPr>
            <a:xfrm>
              <a:off x="13392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
            <p:cNvSpPr/>
            <p:nvPr/>
          </p:nvSpPr>
          <p:spPr>
            <a:xfrm>
              <a:off x="405964" y="1146728"/>
              <a:ext cx="751357" cy="75135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
            <p:cNvSpPr/>
            <p:nvPr/>
          </p:nvSpPr>
          <p:spPr>
            <a:xfrm>
              <a:off x="170695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
            <p:cNvSpPr txBox="1"/>
            <p:nvPr/>
          </p:nvSpPr>
          <p:spPr>
            <a:xfrm>
              <a:off x="170695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402" name="Google Shape;402;p2"/>
            <p:cNvSpPr/>
            <p:nvPr/>
          </p:nvSpPr>
          <p:spPr>
            <a:xfrm>
              <a:off x="529256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
            <p:cNvSpPr/>
            <p:nvPr/>
          </p:nvSpPr>
          <p:spPr>
            <a:xfrm>
              <a:off x="5564604" y="1146728"/>
              <a:ext cx="751357" cy="75135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
            <p:cNvSpPr/>
            <p:nvPr/>
          </p:nvSpPr>
          <p:spPr>
            <a:xfrm>
              <a:off x="686559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
            <p:cNvSpPr txBox="1"/>
            <p:nvPr/>
          </p:nvSpPr>
          <p:spPr>
            <a:xfrm>
              <a:off x="686559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will follow the agenda as noticed to the public and stay on task.</a:t>
              </a:r>
              <a:endParaRPr/>
            </a:p>
          </p:txBody>
        </p:sp>
        <p:sp>
          <p:nvSpPr>
            <p:cNvPr id="406" name="Google Shape;406;p2"/>
            <p:cNvSpPr/>
            <p:nvPr/>
          </p:nvSpPr>
          <p:spPr>
            <a:xfrm>
              <a:off x="13392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
            <p:cNvSpPr/>
            <p:nvPr/>
          </p:nvSpPr>
          <p:spPr>
            <a:xfrm>
              <a:off x="405964" y="3331139"/>
              <a:ext cx="751357" cy="75135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
            <p:cNvSpPr/>
            <p:nvPr/>
          </p:nvSpPr>
          <p:spPr>
            <a:xfrm>
              <a:off x="170695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
            <p:cNvSpPr txBox="1"/>
            <p:nvPr/>
          </p:nvSpPr>
          <p:spPr>
            <a:xfrm>
              <a:off x="170695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invite and welcome contributions of every member and listen to each other.</a:t>
              </a:r>
              <a:endParaRPr/>
            </a:p>
          </p:txBody>
        </p:sp>
        <p:sp>
          <p:nvSpPr>
            <p:cNvPr id="410" name="Google Shape;410;p2"/>
            <p:cNvSpPr/>
            <p:nvPr/>
          </p:nvSpPr>
          <p:spPr>
            <a:xfrm>
              <a:off x="529256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
            <p:cNvSpPr/>
            <p:nvPr/>
          </p:nvSpPr>
          <p:spPr>
            <a:xfrm>
              <a:off x="5564604" y="3331139"/>
              <a:ext cx="751357" cy="75135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
            <p:cNvSpPr/>
            <p:nvPr/>
          </p:nvSpPr>
          <p:spPr>
            <a:xfrm>
              <a:off x="686559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
            <p:cNvSpPr txBox="1"/>
            <p:nvPr/>
          </p:nvSpPr>
          <p:spPr>
            <a:xfrm>
              <a:off x="686559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21"/>
          <p:cNvSpPr txBox="1"/>
          <p:nvPr>
            <p:ph type="ctrTitle"/>
          </p:nvPr>
        </p:nvSpPr>
        <p:spPr>
          <a:xfrm>
            <a:off x="2399621" y="1699022"/>
            <a:ext cx="4665209" cy="1790700"/>
          </a:xfrm>
          <a:prstGeom prst="rect">
            <a:avLst/>
          </a:prstGeom>
          <a:noFill/>
          <a:ln>
            <a:noFill/>
          </a:ln>
        </p:spPr>
        <p:txBody>
          <a:bodyPr anchorCtr="0" anchor="b" bIns="34275" lIns="68550" spcFirstLastPara="1" rIns="68550" wrap="square" tIns="34275">
            <a:noAutofit/>
          </a:bodyPr>
          <a:lstStyle/>
          <a:p>
            <a:pPr indent="0" lvl="0" marL="0" rtl="0" algn="l">
              <a:lnSpc>
                <a:spcPct val="90000"/>
              </a:lnSpc>
              <a:spcBef>
                <a:spcPts val="0"/>
              </a:spcBef>
              <a:spcAft>
                <a:spcPts val="0"/>
              </a:spcAft>
              <a:buClr>
                <a:schemeClr val="dk1"/>
              </a:buClr>
              <a:buSzPts val="6000"/>
              <a:buFont typeface="Arial"/>
              <a:buNone/>
            </a:pPr>
            <a:r>
              <a:rPr lang="en-US">
                <a:latin typeface="Arial"/>
                <a:ea typeface="Arial"/>
                <a:cs typeface="Arial"/>
                <a:sym typeface="Arial"/>
              </a:rPr>
              <a:t>Thank you</a:t>
            </a:r>
            <a:endParaRPr>
              <a:latin typeface="Arial"/>
              <a:ea typeface="Arial"/>
              <a:cs typeface="Arial"/>
              <a:sym typeface="Arial"/>
            </a:endParaRPr>
          </a:p>
        </p:txBody>
      </p:sp>
      <p:sp>
        <p:nvSpPr>
          <p:cNvPr id="615" name="Google Shape;615;p21"/>
          <p:cNvSpPr txBox="1"/>
          <p:nvPr>
            <p:ph idx="4294967295" type="sldNum"/>
          </p:nvPr>
        </p:nvSpPr>
        <p:spPr>
          <a:xfrm>
            <a:off x="10029826" y="5624513"/>
            <a:ext cx="638175" cy="273844"/>
          </a:xfrm>
          <a:prstGeom prst="rect">
            <a:avLst/>
          </a:prstGeom>
          <a:noFill/>
          <a:ln>
            <a:noFill/>
          </a:ln>
        </p:spPr>
        <p:txBody>
          <a:bodyPr anchorCtr="0" anchor="ctr" bIns="34275" lIns="68550" spcFirstLastPara="1" rIns="68550" wrap="square" tIns="34275">
            <a:noAutofit/>
          </a:bodyPr>
          <a:lstStyle/>
          <a:p>
            <a:pPr indent="0" lvl="0" marL="0" rtl="0" algn="r">
              <a:spcBef>
                <a:spcPts val="0"/>
              </a:spcBef>
              <a:spcAft>
                <a:spcPts val="0"/>
              </a:spcAft>
              <a:buNone/>
            </a:pPr>
            <a:fld id="{00000000-1234-1234-1234-123412341234}" type="slidenum">
              <a:rPr lang="en-US">
                <a:solidFill>
                  <a:srgbClr val="0083A9"/>
                </a:solidFill>
                <a:latin typeface="Arial"/>
                <a:ea typeface="Arial"/>
                <a:cs typeface="Arial"/>
                <a:sym typeface="Arial"/>
              </a:rPr>
              <a:t>‹#›</a:t>
            </a:fld>
            <a:endParaRPr>
              <a:solidFill>
                <a:srgbClr val="0083A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
          <p:cNvSpPr/>
          <p:nvPr/>
        </p:nvSpPr>
        <p:spPr>
          <a:xfrm>
            <a:off x="4248694" y="976866"/>
            <a:ext cx="7066459" cy="1177486"/>
          </a:xfrm>
          <a:prstGeom prst="rect">
            <a:avLst/>
          </a:prstGeom>
          <a:solidFill>
            <a:srgbClr val="0083A9"/>
          </a:solidFill>
          <a:ln cap="flat" cmpd="sng" w="12700">
            <a:solidFill>
              <a:srgbClr val="0083A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lt1"/>
                </a:solidFill>
                <a:latin typeface="Overlock"/>
                <a:ea typeface="Overlock"/>
                <a:cs typeface="Overlock"/>
                <a:sym typeface="Overlock"/>
              </a:rPr>
              <a:t>YOUR SCHOOL STRATEGIC PLAN…</a:t>
            </a:r>
            <a:endParaRPr/>
          </a:p>
          <a:p>
            <a:pPr indent="0" lvl="0" marL="0" marR="0" rtl="0" algn="ctr">
              <a:spcBef>
                <a:spcPts val="0"/>
              </a:spcBef>
              <a:spcAft>
                <a:spcPts val="0"/>
              </a:spcAft>
              <a:buNone/>
            </a:pPr>
            <a:r>
              <a:t/>
            </a:r>
            <a:endParaRPr b="1" i="0" sz="1600" u="none" cap="none" strike="noStrike">
              <a:solidFill>
                <a:schemeClr val="lt1"/>
              </a:solidFill>
              <a:latin typeface="Overlock"/>
              <a:ea typeface="Overlock"/>
              <a:cs typeface="Overlock"/>
              <a:sym typeface="Overlock"/>
            </a:endParaRPr>
          </a:p>
          <a:p>
            <a:pPr indent="0" lvl="0" marL="0" marR="0" rtl="0" algn="ctr">
              <a:spcBef>
                <a:spcPts val="0"/>
              </a:spcBef>
              <a:spcAft>
                <a:spcPts val="0"/>
              </a:spcAft>
              <a:buNone/>
            </a:pPr>
            <a:r>
              <a:rPr b="1" i="0" lang="en-US" sz="1600" u="none" cap="none" strike="noStrike">
                <a:solidFill>
                  <a:schemeClr val="lt1"/>
                </a:solidFill>
                <a:latin typeface="EB Garamond"/>
                <a:ea typeface="EB Garamond"/>
                <a:cs typeface="EB Garamond"/>
                <a:sym typeface="EB Garamond"/>
              </a:rPr>
              <a:t>is your roadmap and your role.</a:t>
            </a:r>
            <a:endParaRPr/>
          </a:p>
          <a:p>
            <a:pPr indent="0" lvl="0" marL="0" marR="0" rtl="0" algn="ctr">
              <a:spcBef>
                <a:spcPts val="0"/>
              </a:spcBef>
              <a:spcAft>
                <a:spcPts val="0"/>
              </a:spcAft>
              <a:buNone/>
            </a:pPr>
            <a:r>
              <a:rPr b="1" i="0" lang="en-US" sz="1600" u="none" cap="none" strike="noStrike">
                <a:solidFill>
                  <a:schemeClr val="lt1"/>
                </a:solidFill>
                <a:latin typeface="EB Garamond"/>
                <a:ea typeface="EB Garamond"/>
                <a:cs typeface="EB Garamond"/>
                <a:sym typeface="EB Garamond"/>
              </a:rPr>
              <a:t>It is your direction, your priorities, your vision, your present, your future. </a:t>
            </a:r>
            <a:endParaRPr/>
          </a:p>
          <a:p>
            <a:pPr indent="0" lvl="0" marL="0" marR="0" rtl="0" algn="ctr">
              <a:spcBef>
                <a:spcPts val="0"/>
              </a:spcBef>
              <a:spcAft>
                <a:spcPts val="0"/>
              </a:spcAft>
              <a:buNone/>
            </a:pPr>
            <a:r>
              <a:t/>
            </a:r>
            <a:endParaRPr b="1" i="0" sz="1600" u="none" cap="none" strike="noStrike">
              <a:solidFill>
                <a:schemeClr val="lt1"/>
              </a:solidFill>
              <a:latin typeface="Overlock"/>
              <a:ea typeface="Overlock"/>
              <a:cs typeface="Overlock"/>
              <a:sym typeface="Overlock"/>
            </a:endParaRPr>
          </a:p>
        </p:txBody>
      </p:sp>
      <p:sp>
        <p:nvSpPr>
          <p:cNvPr id="420" name="Google Shape;420;p3"/>
          <p:cNvSpPr txBox="1"/>
          <p:nvPr>
            <p:ph type="title"/>
          </p:nvPr>
        </p:nvSpPr>
        <p:spPr>
          <a:xfrm>
            <a:off x="3371850" y="248714"/>
            <a:ext cx="8820149" cy="6250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2600"/>
              <a:buFont typeface="Arial Black"/>
              <a:buNone/>
            </a:pPr>
            <a:r>
              <a:rPr b="1" lang="en-US" sz="2600"/>
              <a:t>GO TEAM BUDGET DEVELOPMENT PROCESS</a:t>
            </a:r>
            <a:endParaRPr/>
          </a:p>
        </p:txBody>
      </p:sp>
      <p:sp>
        <p:nvSpPr>
          <p:cNvPr id="421" name="Google Shape;421;p3"/>
          <p:cNvSpPr txBox="1"/>
          <p:nvPr>
            <p:ph idx="12" type="sldNum"/>
          </p:nvPr>
        </p:nvSpPr>
        <p:spPr>
          <a:xfrm>
            <a:off x="9330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chemeClr val="dk2"/>
                </a:solidFill>
              </a:rPr>
              <a:t>‹#›</a:t>
            </a:fld>
            <a:endParaRPr>
              <a:solidFill>
                <a:schemeClr val="dk2"/>
              </a:solidFill>
            </a:endParaRPr>
          </a:p>
        </p:txBody>
      </p:sp>
      <p:grpSp>
        <p:nvGrpSpPr>
          <p:cNvPr id="422" name="Google Shape;422;p3"/>
          <p:cNvGrpSpPr/>
          <p:nvPr/>
        </p:nvGrpSpPr>
        <p:grpSpPr>
          <a:xfrm>
            <a:off x="-581151" y="1679140"/>
            <a:ext cx="11837829" cy="5752583"/>
            <a:chOff x="-4829844" y="-740211"/>
            <a:chExt cx="11837829" cy="5752583"/>
          </a:xfrm>
        </p:grpSpPr>
        <p:sp>
          <p:nvSpPr>
            <p:cNvPr id="423" name="Google Shape;423;p3"/>
            <p:cNvSpPr/>
            <p:nvPr/>
          </p:nvSpPr>
          <p:spPr>
            <a:xfrm>
              <a:off x="-4829844" y="-740211"/>
              <a:ext cx="5752583" cy="5752583"/>
            </a:xfrm>
            <a:prstGeom prst="blockArc">
              <a:avLst>
                <a:gd fmla="val 18900000" name="adj1"/>
                <a:gd fmla="val 2700000" name="adj2"/>
                <a:gd fmla="val 375" name="adj3"/>
              </a:avLst>
            </a:prstGeom>
            <a:no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
            <p:cNvSpPr/>
            <p:nvPr/>
          </p:nvSpPr>
          <p:spPr>
            <a:xfrm>
              <a:off x="483235" y="328443"/>
              <a:ext cx="6524750" cy="657229"/>
            </a:xfrm>
            <a:prstGeom prst="rect">
              <a:avLst/>
            </a:prstGeom>
            <a:gradFill>
              <a:gsLst>
                <a:gs pos="0">
                  <a:srgbClr val="6D6F70"/>
                </a:gs>
                <a:gs pos="50000">
                  <a:srgbClr val="585B5C"/>
                </a:gs>
                <a:gs pos="100000">
                  <a:srgbClr val="4D505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
            <p:cNvSpPr txBox="1"/>
            <p:nvPr/>
          </p:nvSpPr>
          <p:spPr>
            <a:xfrm>
              <a:off x="483235" y="328443"/>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1: Data Review</a:t>
              </a:r>
              <a:endParaRPr/>
            </a:p>
          </p:txBody>
        </p:sp>
        <p:sp>
          <p:nvSpPr>
            <p:cNvPr id="426" name="Google Shape;426;p3"/>
            <p:cNvSpPr/>
            <p:nvPr/>
          </p:nvSpPr>
          <p:spPr>
            <a:xfrm>
              <a:off x="105649" y="258908"/>
              <a:ext cx="821536" cy="821536"/>
            </a:xfrm>
            <a:prstGeom prst="ellipse">
              <a:avLst/>
            </a:prstGeom>
            <a:blipFill rotWithShape="1">
              <a:blip r:embed="rId3">
                <a:alphaModFix/>
              </a:blip>
              <a:stretch>
                <a:fillRect b="0" l="0" r="0" t="0"/>
              </a:stretch>
            </a:blipFill>
            <a:ln cap="flat" cmpd="sng" w="9525">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
            <p:cNvSpPr/>
            <p:nvPr/>
          </p:nvSpPr>
          <p:spPr>
            <a:xfrm>
              <a:off x="860040" y="1314458"/>
              <a:ext cx="6147945" cy="657229"/>
            </a:xfrm>
            <a:prstGeom prst="rect">
              <a:avLst/>
            </a:prstGeom>
            <a:gradFill>
              <a:gsLst>
                <a:gs pos="0">
                  <a:srgbClr val="5C7781"/>
                </a:gs>
                <a:gs pos="50000">
                  <a:srgbClr val="3C6673"/>
                </a:gs>
                <a:gs pos="100000">
                  <a:srgbClr val="335A6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
            <p:cNvSpPr txBox="1"/>
            <p:nvPr/>
          </p:nvSpPr>
          <p:spPr>
            <a:xfrm>
              <a:off x="860040" y="1314458"/>
              <a:ext cx="6147945"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2: Strategic Plan Review</a:t>
              </a:r>
              <a:endParaRPr/>
            </a:p>
          </p:txBody>
        </p:sp>
        <p:sp>
          <p:nvSpPr>
            <p:cNvPr id="429" name="Google Shape;429;p3"/>
            <p:cNvSpPr/>
            <p:nvPr/>
          </p:nvSpPr>
          <p:spPr>
            <a:xfrm>
              <a:off x="449271" y="1232304"/>
              <a:ext cx="821536" cy="821536"/>
            </a:xfrm>
            <a:prstGeom prst="ellipse">
              <a:avLst/>
            </a:prstGeom>
            <a:blipFill rotWithShape="1">
              <a:blip r:embed="rId3">
                <a:alphaModFix/>
              </a:blip>
              <a:stretch>
                <a:fillRect b="0" l="0" r="0" t="0"/>
              </a:stretch>
            </a:blipFill>
            <a:ln cap="flat" cmpd="sng" w="9525">
              <a:solidFill>
                <a:srgbClr val="40657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
            <p:cNvSpPr/>
            <p:nvPr/>
          </p:nvSpPr>
          <p:spPr>
            <a:xfrm>
              <a:off x="860040" y="2111772"/>
              <a:ext cx="6147945" cy="1034629"/>
            </a:xfrm>
            <a:prstGeom prst="rect">
              <a:avLst/>
            </a:prstGeom>
            <a:gradFill>
              <a:gsLst>
                <a:gs pos="0">
                  <a:srgbClr val="4F926B"/>
                </a:gs>
                <a:gs pos="50000">
                  <a:srgbClr val="248855"/>
                </a:gs>
                <a:gs pos="100000">
                  <a:srgbClr val="1C7B4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
            <p:cNvSpPr txBox="1"/>
            <p:nvPr/>
          </p:nvSpPr>
          <p:spPr>
            <a:xfrm>
              <a:off x="860040" y="2111772"/>
              <a:ext cx="6147945" cy="1034629"/>
            </a:xfrm>
            <a:prstGeom prst="rect">
              <a:avLst/>
            </a:prstGeom>
            <a:noFill/>
            <a:ln>
              <a:noFill/>
            </a:ln>
          </p:spPr>
          <p:txBody>
            <a:bodyPr anchorCtr="0" anchor="ctr" bIns="76200" lIns="521675" spcFirstLastPara="1" rIns="76200" wrap="square" tIns="76200">
              <a:noAutofit/>
            </a:bodyPr>
            <a:lstStyle/>
            <a:p>
              <a:pPr indent="-1200150" lvl="0" marL="1200150" marR="0" rtl="0" algn="l">
                <a:lnSpc>
                  <a:spcPct val="10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3: Budget Parameters</a:t>
              </a:r>
              <a:endParaRPr/>
            </a:p>
            <a:p>
              <a:pPr indent="-171450" lvl="0" marL="1314450" marR="0" rtl="0" algn="l">
                <a:lnSpc>
                  <a:spcPct val="10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(Strategic Priorities)</a:t>
              </a:r>
              <a:endParaRPr/>
            </a:p>
          </p:txBody>
        </p:sp>
        <p:sp>
          <p:nvSpPr>
            <p:cNvPr id="432" name="Google Shape;432;p3"/>
            <p:cNvSpPr/>
            <p:nvPr/>
          </p:nvSpPr>
          <p:spPr>
            <a:xfrm>
              <a:off x="449271" y="2218319"/>
              <a:ext cx="821536" cy="821536"/>
            </a:xfrm>
            <a:prstGeom prst="ellipse">
              <a:avLst/>
            </a:prstGeom>
            <a:blipFill rotWithShape="1">
              <a:blip r:embed="rId3">
                <a:alphaModFix/>
              </a:blip>
              <a:stretch>
                <a:fillRect b="0" l="0" r="0" t="0"/>
              </a:stretch>
            </a:blipFill>
            <a:ln cap="flat" cmpd="sng" w="9525">
              <a:solidFill>
                <a:srgbClr val="2A845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
            <p:cNvSpPr/>
            <p:nvPr/>
          </p:nvSpPr>
          <p:spPr>
            <a:xfrm>
              <a:off x="483235" y="3286487"/>
              <a:ext cx="6524750" cy="657229"/>
            </a:xfrm>
            <a:prstGeom prst="rect">
              <a:avLst/>
            </a:prstGeom>
            <a:gradFill>
              <a:gsLst>
                <a:gs pos="0">
                  <a:srgbClr val="48A355"/>
                </a:gs>
                <a:gs pos="50000">
                  <a:srgbClr val="0C9D30"/>
                </a:gs>
                <a:gs pos="100000">
                  <a:srgbClr val="04902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
            <p:cNvSpPr txBox="1"/>
            <p:nvPr/>
          </p:nvSpPr>
          <p:spPr>
            <a:xfrm>
              <a:off x="483235" y="3286487"/>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4: Budget Choices</a:t>
              </a:r>
              <a:endParaRPr/>
            </a:p>
          </p:txBody>
        </p:sp>
        <p:sp>
          <p:nvSpPr>
            <p:cNvPr id="435" name="Google Shape;435;p3"/>
            <p:cNvSpPr/>
            <p:nvPr/>
          </p:nvSpPr>
          <p:spPr>
            <a:xfrm>
              <a:off x="0" y="3149159"/>
              <a:ext cx="821536" cy="821536"/>
            </a:xfrm>
            <a:prstGeom prst="ellipse">
              <a:avLst/>
            </a:prstGeom>
            <a:blipFill rotWithShape="1">
              <a:blip r:embed="rId4">
                <a:alphaModFix/>
              </a:blip>
              <a:stretch>
                <a:fillRect b="0" l="0" r="0" t="0"/>
              </a:stretch>
            </a:blipFill>
            <a:ln cap="flat" cmpd="sng" w="9525">
              <a:solidFill>
                <a:srgbClr val="1497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Image result for you are here" id="436" name="Google Shape;436;p3"/>
          <p:cNvPicPr preferRelativeResize="0"/>
          <p:nvPr/>
        </p:nvPicPr>
        <p:blipFill rotWithShape="1">
          <a:blip r:embed="rId5">
            <a:alphaModFix/>
          </a:blip>
          <a:srcRect b="0" l="0" r="0" t="0"/>
          <a:stretch/>
        </p:blipFill>
        <p:spPr>
          <a:xfrm rot="-1582574">
            <a:off x="3924842" y="4949974"/>
            <a:ext cx="792559" cy="1135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grpSp>
        <p:nvGrpSpPr>
          <p:cNvPr id="442" name="Google Shape;442;p4"/>
          <p:cNvGrpSpPr/>
          <p:nvPr/>
        </p:nvGrpSpPr>
        <p:grpSpPr>
          <a:xfrm>
            <a:off x="126870" y="1569399"/>
            <a:ext cx="9689085" cy="3277606"/>
            <a:chOff x="1937" y="7117"/>
            <a:chExt cx="9689085" cy="3277606"/>
          </a:xfrm>
        </p:grpSpPr>
        <p:sp>
          <p:nvSpPr>
            <p:cNvPr id="443" name="Google Shape;443;p4"/>
            <p:cNvSpPr/>
            <p:nvPr/>
          </p:nvSpPr>
          <p:spPr>
            <a:xfrm rot="5400000">
              <a:off x="255178" y="1901020"/>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
            <p:cNvSpPr/>
            <p:nvPr/>
          </p:nvSpPr>
          <p:spPr>
            <a:xfrm>
              <a:off x="127848" y="2280262"/>
              <a:ext cx="1145914" cy="1004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
            <p:cNvSpPr txBox="1"/>
            <p:nvPr/>
          </p:nvSpPr>
          <p:spPr>
            <a:xfrm>
              <a:off x="127848" y="2280262"/>
              <a:ext cx="1145914" cy="1004461"/>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1                             </a:t>
              </a:r>
              <a:r>
                <a:rPr b="0" i="0" lang="en-US" sz="1400" u="none" cap="none" strike="noStrike">
                  <a:solidFill>
                    <a:schemeClr val="dk1"/>
                  </a:solidFill>
                  <a:latin typeface="Arial"/>
                  <a:ea typeface="Arial"/>
                  <a:cs typeface="Arial"/>
                  <a:sym typeface="Arial"/>
                </a:rPr>
                <a:t>Review and Update Strategic Plan</a:t>
              </a:r>
              <a:endParaRPr/>
            </a:p>
          </p:txBody>
        </p:sp>
        <p:sp>
          <p:nvSpPr>
            <p:cNvPr id="446" name="Google Shape;446;p4"/>
            <p:cNvSpPr/>
            <p:nvPr/>
          </p:nvSpPr>
          <p:spPr>
            <a:xfrm>
              <a:off x="1057552" y="1807575"/>
              <a:ext cx="216210" cy="216210"/>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
            <p:cNvSpPr/>
            <p:nvPr/>
          </p:nvSpPr>
          <p:spPr>
            <a:xfrm rot="5400000">
              <a:off x="1658001" y="1553890"/>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
            <p:cNvSpPr/>
            <p:nvPr/>
          </p:nvSpPr>
          <p:spPr>
            <a:xfrm>
              <a:off x="1530671" y="1933132"/>
              <a:ext cx="1145914" cy="1004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
            <p:cNvSpPr txBox="1"/>
            <p:nvPr/>
          </p:nvSpPr>
          <p:spPr>
            <a:xfrm>
              <a:off x="1530671" y="1933132"/>
              <a:ext cx="1145914" cy="1004461"/>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2 </a:t>
              </a:r>
              <a:r>
                <a:rPr b="0" i="0" lang="en-US" sz="1400" u="none" cap="none" strike="noStrike">
                  <a:solidFill>
                    <a:schemeClr val="dk1"/>
                  </a:solidFill>
                  <a:latin typeface="Arial"/>
                  <a:ea typeface="Arial"/>
                  <a:cs typeface="Arial"/>
                  <a:sym typeface="Arial"/>
                </a:rPr>
                <a:t>Principals: Workshop   FY 25 Budget</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January 17 </a:t>
              </a:r>
              <a:r>
                <a:rPr b="0" baseline="30000" i="0" lang="en-US" sz="1200" u="none" cap="none" strike="noStrike">
                  <a:solidFill>
                    <a:srgbClr val="FF0000"/>
                  </a:solidFill>
                  <a:latin typeface="Calibri"/>
                  <a:ea typeface="Calibri"/>
                  <a:cs typeface="Calibri"/>
                  <a:sym typeface="Calibri"/>
                </a:rPr>
                <a:t> </a:t>
              </a:r>
              <a:endParaRPr b="0" i="0" sz="1200" u="none" cap="none" strike="noStrike">
                <a:solidFill>
                  <a:srgbClr val="FF0000"/>
                </a:solidFill>
                <a:latin typeface="Arial"/>
                <a:ea typeface="Arial"/>
                <a:cs typeface="Arial"/>
                <a:sym typeface="Arial"/>
              </a:endParaRPr>
            </a:p>
          </p:txBody>
        </p:sp>
        <p:sp>
          <p:nvSpPr>
            <p:cNvPr id="450" name="Google Shape;450;p4"/>
            <p:cNvSpPr/>
            <p:nvPr/>
          </p:nvSpPr>
          <p:spPr>
            <a:xfrm>
              <a:off x="2460375" y="1460445"/>
              <a:ext cx="216210" cy="216210"/>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
            <p:cNvSpPr/>
            <p:nvPr/>
          </p:nvSpPr>
          <p:spPr>
            <a:xfrm rot="5400000">
              <a:off x="3060825" y="1206760"/>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
            <p:cNvSpPr/>
            <p:nvPr/>
          </p:nvSpPr>
          <p:spPr>
            <a:xfrm>
              <a:off x="2933494" y="1586002"/>
              <a:ext cx="1145914" cy="1004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
            <p:cNvSpPr txBox="1"/>
            <p:nvPr/>
          </p:nvSpPr>
          <p:spPr>
            <a:xfrm>
              <a:off x="2933494" y="1586002"/>
              <a:ext cx="1145914" cy="1004461"/>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3              </a:t>
              </a:r>
              <a:r>
                <a:rPr b="0" i="0" lang="en-US" sz="1400" u="none" cap="none" strike="noStrike">
                  <a:solidFill>
                    <a:schemeClr val="dk1"/>
                  </a:solidFill>
                  <a:latin typeface="Arial"/>
                  <a:ea typeface="Arial"/>
                  <a:cs typeface="Arial"/>
                  <a:sym typeface="Arial"/>
                </a:rPr>
                <a:t>GO Team Initial Budget Session</a:t>
              </a:r>
              <a:endParaRPr/>
            </a:p>
            <a:p>
              <a:pPr indent="0" lvl="0" marL="0" marR="0" rtl="0" algn="l">
                <a:lnSpc>
                  <a:spcPct val="90000"/>
                </a:lnSpc>
                <a:spcBef>
                  <a:spcPts val="560"/>
                </a:spcBef>
                <a:spcAft>
                  <a:spcPts val="0"/>
                </a:spcAft>
                <a:buClr>
                  <a:srgbClr val="FF0000"/>
                </a:buClr>
                <a:buSzPts val="1200"/>
                <a:buFont typeface="Arial"/>
                <a:buNone/>
              </a:pPr>
              <a:r>
                <a:rPr b="0" i="0" lang="en-US" sz="1200" u="none" cap="none" strike="noStrike">
                  <a:solidFill>
                    <a:srgbClr val="FF0000"/>
                  </a:solidFill>
                  <a:latin typeface="Arial"/>
                  <a:ea typeface="Arial"/>
                  <a:cs typeface="Arial"/>
                  <a:sym typeface="Arial"/>
                </a:rPr>
                <a:t>January 17 – </a:t>
              </a:r>
              <a:r>
                <a:rPr b="0" i="0" lang="en-US" sz="1200" u="none" cap="none" strike="noStrike">
                  <a:solidFill>
                    <a:srgbClr val="FF0000"/>
                  </a:solidFill>
                  <a:latin typeface="Calibri"/>
                  <a:ea typeface="Calibri"/>
                  <a:cs typeface="Calibri"/>
                  <a:sym typeface="Calibri"/>
                </a:rPr>
                <a:t>early February</a:t>
              </a:r>
              <a:endParaRPr/>
            </a:p>
            <a:p>
              <a:pPr indent="0" lvl="0" marL="0" marR="0" rtl="0" algn="l">
                <a:lnSpc>
                  <a:spcPct val="90000"/>
                </a:lnSpc>
                <a:spcBef>
                  <a:spcPts val="42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 </a:t>
              </a:r>
              <a:endParaRPr b="0" i="0" sz="1200" u="none" cap="none" strike="noStrike">
                <a:solidFill>
                  <a:schemeClr val="dk1"/>
                </a:solidFill>
                <a:latin typeface="Arial"/>
                <a:ea typeface="Arial"/>
                <a:cs typeface="Arial"/>
                <a:sym typeface="Arial"/>
              </a:endParaRPr>
            </a:p>
          </p:txBody>
        </p:sp>
        <p:sp>
          <p:nvSpPr>
            <p:cNvPr id="454" name="Google Shape;454;p4"/>
            <p:cNvSpPr/>
            <p:nvPr/>
          </p:nvSpPr>
          <p:spPr>
            <a:xfrm>
              <a:off x="3863199" y="1113315"/>
              <a:ext cx="216210" cy="216210"/>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
            <p:cNvSpPr/>
            <p:nvPr/>
          </p:nvSpPr>
          <p:spPr>
            <a:xfrm rot="5400000">
              <a:off x="4463648" y="795265"/>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
            <p:cNvSpPr/>
            <p:nvPr/>
          </p:nvSpPr>
          <p:spPr>
            <a:xfrm>
              <a:off x="4329207" y="1186620"/>
              <a:ext cx="1277683" cy="11331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
            <p:cNvSpPr txBox="1"/>
            <p:nvPr/>
          </p:nvSpPr>
          <p:spPr>
            <a:xfrm>
              <a:off x="4329207" y="1186620"/>
              <a:ext cx="1277683" cy="1133193"/>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4         </a:t>
              </a:r>
              <a:r>
                <a:rPr b="0" i="0" lang="en-US" sz="1400" u="none" cap="none" strike="noStrike">
                  <a:solidFill>
                    <a:schemeClr val="dk1"/>
                  </a:solidFill>
                  <a:latin typeface="Arial"/>
                  <a:ea typeface="Arial"/>
                  <a:cs typeface="Arial"/>
                  <a:sym typeface="Arial"/>
                </a:rPr>
                <a:t> Principals: Associate Supt. Discussions and Review</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February (supports needed, specific challenges, coaching)</a:t>
              </a:r>
              <a:endParaRPr b="0" i="0" sz="1200" u="none" cap="none" strike="noStrike">
                <a:solidFill>
                  <a:srgbClr val="FF0000"/>
                </a:solidFill>
                <a:latin typeface="Arial"/>
                <a:ea typeface="Arial"/>
                <a:cs typeface="Arial"/>
                <a:sym typeface="Arial"/>
              </a:endParaRPr>
            </a:p>
          </p:txBody>
        </p:sp>
        <p:sp>
          <p:nvSpPr>
            <p:cNvPr id="458" name="Google Shape;458;p4"/>
            <p:cNvSpPr/>
            <p:nvPr/>
          </p:nvSpPr>
          <p:spPr>
            <a:xfrm>
              <a:off x="5266022" y="701819"/>
              <a:ext cx="216210" cy="216210"/>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
            <p:cNvSpPr/>
            <p:nvPr/>
          </p:nvSpPr>
          <p:spPr>
            <a:xfrm rot="5400000">
              <a:off x="5866471" y="448135"/>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
            <p:cNvSpPr/>
            <p:nvPr/>
          </p:nvSpPr>
          <p:spPr>
            <a:xfrm>
              <a:off x="5739141" y="827376"/>
              <a:ext cx="1145914" cy="1004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
            <p:cNvSpPr txBox="1"/>
            <p:nvPr/>
          </p:nvSpPr>
          <p:spPr>
            <a:xfrm>
              <a:off x="5739141" y="827376"/>
              <a:ext cx="1145914" cy="1004461"/>
            </a:xfrm>
            <a:prstGeom prst="rect">
              <a:avLst/>
            </a:prstGeom>
            <a:noFill/>
            <a:ln>
              <a:noFill/>
            </a:ln>
          </p:spPr>
          <p:txBody>
            <a:bodyPr anchorCtr="0" anchor="t" bIns="179050" lIns="179050" spcFirstLastPara="1" rIns="179050" wrap="square" tIns="179050">
              <a:noAutofit/>
            </a:bodyPr>
            <a:lstStyle/>
            <a:p>
              <a:pPr indent="0" lvl="0" marL="0" marR="0" rtl="0" algn="l">
                <a:lnSpc>
                  <a:spcPct val="90000"/>
                </a:lnSpc>
                <a:spcBef>
                  <a:spcPts val="0"/>
                </a:spcBef>
                <a:spcAft>
                  <a:spcPts val="0"/>
                </a:spcAft>
                <a:buClr>
                  <a:schemeClr val="dk1"/>
                </a:buClr>
                <a:buSzPts val="4700"/>
                <a:buFont typeface="Arial"/>
                <a:buNone/>
              </a:pPr>
              <a:r>
                <a:t/>
              </a:r>
              <a:endParaRPr b="0" i="0" sz="4700" u="none" cap="none" strike="noStrike">
                <a:solidFill>
                  <a:schemeClr val="dk1"/>
                </a:solidFill>
                <a:latin typeface="Arial"/>
                <a:ea typeface="Arial"/>
                <a:cs typeface="Arial"/>
                <a:sym typeface="Arial"/>
              </a:endParaRPr>
            </a:p>
          </p:txBody>
        </p:sp>
        <p:sp>
          <p:nvSpPr>
            <p:cNvPr id="462" name="Google Shape;462;p4"/>
            <p:cNvSpPr/>
            <p:nvPr/>
          </p:nvSpPr>
          <p:spPr>
            <a:xfrm>
              <a:off x="6668845" y="354689"/>
              <a:ext cx="216210" cy="216210"/>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
            <p:cNvSpPr/>
            <p:nvPr/>
          </p:nvSpPr>
          <p:spPr>
            <a:xfrm rot="5400000">
              <a:off x="7269294" y="101005"/>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
            <p:cNvSpPr/>
            <p:nvPr/>
          </p:nvSpPr>
          <p:spPr>
            <a:xfrm>
              <a:off x="7151561" y="438270"/>
              <a:ext cx="1305964" cy="1004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
            <p:cNvSpPr txBox="1"/>
            <p:nvPr/>
          </p:nvSpPr>
          <p:spPr>
            <a:xfrm>
              <a:off x="7151561" y="438270"/>
              <a:ext cx="1305964" cy="1004461"/>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6               </a:t>
              </a:r>
              <a:r>
                <a:rPr b="0" i="0" lang="en-US" sz="1400" u="none" cap="none" strike="noStrike">
                  <a:solidFill>
                    <a:schemeClr val="dk1"/>
                  </a:solidFill>
                  <a:latin typeface="Arial"/>
                  <a:ea typeface="Arial"/>
                  <a:cs typeface="Arial"/>
                  <a:sym typeface="Arial"/>
                </a:rPr>
                <a:t>Principals:</a:t>
              </a:r>
              <a:r>
                <a:rPr b="1" i="0" lang="en-US" sz="16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HR Staffing Conferences Begin</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Late February  – Early March   </a:t>
              </a:r>
              <a:endParaRPr b="0" i="0" sz="1200" u="none" cap="none" strike="noStrike">
                <a:solidFill>
                  <a:srgbClr val="FF0000"/>
                </a:solidFill>
                <a:latin typeface="Arial"/>
                <a:ea typeface="Arial"/>
                <a:cs typeface="Arial"/>
                <a:sym typeface="Arial"/>
              </a:endParaRPr>
            </a:p>
          </p:txBody>
        </p:sp>
        <p:sp>
          <p:nvSpPr>
            <p:cNvPr id="466" name="Google Shape;466;p4"/>
            <p:cNvSpPr/>
            <p:nvPr/>
          </p:nvSpPr>
          <p:spPr>
            <a:xfrm>
              <a:off x="8071668" y="7559"/>
              <a:ext cx="216210" cy="216210"/>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
            <p:cNvSpPr/>
            <p:nvPr/>
          </p:nvSpPr>
          <p:spPr>
            <a:xfrm rot="5400000">
              <a:off x="8672117" y="-246124"/>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
            <p:cNvSpPr/>
            <p:nvPr/>
          </p:nvSpPr>
          <p:spPr>
            <a:xfrm>
              <a:off x="8545108" y="75762"/>
              <a:ext cx="1145914" cy="1004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txBox="1"/>
            <p:nvPr/>
          </p:nvSpPr>
          <p:spPr>
            <a:xfrm>
              <a:off x="8545108" y="75762"/>
              <a:ext cx="1145914" cy="1004461"/>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7      </a:t>
              </a:r>
              <a:r>
                <a:rPr b="0" i="0" lang="en-US" sz="1400" u="none" cap="none" strike="noStrike">
                  <a:solidFill>
                    <a:schemeClr val="dk1"/>
                  </a:solidFill>
                  <a:latin typeface="Arial"/>
                  <a:ea typeface="Arial"/>
                  <a:cs typeface="Arial"/>
                  <a:sym typeface="Arial"/>
                </a:rPr>
                <a:t>GO Team Final Budget Approval Meeting</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Budgets Approved by  March 15</a:t>
              </a:r>
              <a:endParaRPr b="1" i="0" sz="1200" u="none" cap="none" strike="noStrike">
                <a:solidFill>
                  <a:srgbClr val="FF0000"/>
                </a:solidFill>
                <a:latin typeface="Arial"/>
                <a:ea typeface="Arial"/>
                <a:cs typeface="Arial"/>
                <a:sym typeface="Arial"/>
              </a:endParaRPr>
            </a:p>
          </p:txBody>
        </p:sp>
      </p:grpSp>
      <p:pic>
        <p:nvPicPr>
          <p:cNvPr id="470" name="Google Shape;470;p4"/>
          <p:cNvPicPr preferRelativeResize="0"/>
          <p:nvPr/>
        </p:nvPicPr>
        <p:blipFill rotWithShape="1">
          <a:blip r:embed="rId3">
            <a:alphaModFix/>
          </a:blip>
          <a:srcRect b="0" l="0" r="0" t="0"/>
          <a:stretch/>
        </p:blipFill>
        <p:spPr>
          <a:xfrm>
            <a:off x="6677326" y="3808532"/>
            <a:ext cx="1710659" cy="2091180"/>
          </a:xfrm>
          <a:prstGeom prst="rect">
            <a:avLst/>
          </a:prstGeom>
          <a:noFill/>
          <a:ln>
            <a:noFill/>
          </a:ln>
        </p:spPr>
      </p:pic>
      <p:pic>
        <p:nvPicPr>
          <p:cNvPr descr="Image result for you are here" id="471" name="Google Shape;471;p4"/>
          <p:cNvPicPr preferRelativeResize="0"/>
          <p:nvPr/>
        </p:nvPicPr>
        <p:blipFill rotWithShape="1">
          <a:blip r:embed="rId4">
            <a:alphaModFix/>
          </a:blip>
          <a:srcRect b="0" l="0" r="0" t="0"/>
          <a:stretch/>
        </p:blipFill>
        <p:spPr>
          <a:xfrm>
            <a:off x="6137432" y="1314714"/>
            <a:ext cx="607679" cy="889693"/>
          </a:xfrm>
          <a:prstGeom prst="rect">
            <a:avLst/>
          </a:prstGeom>
          <a:noFill/>
          <a:ln>
            <a:noFill/>
          </a:ln>
        </p:spPr>
      </p:pic>
      <p:sp>
        <p:nvSpPr>
          <p:cNvPr id="472" name="Google Shape;472;p4"/>
          <p:cNvSpPr/>
          <p:nvPr/>
        </p:nvSpPr>
        <p:spPr>
          <a:xfrm>
            <a:off x="819382" y="5964060"/>
            <a:ext cx="516250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GO Teams are encouraged to have ongoing conversations</a:t>
            </a:r>
            <a:endParaRPr/>
          </a:p>
        </p:txBody>
      </p:sp>
      <p:grpSp>
        <p:nvGrpSpPr>
          <p:cNvPr id="473" name="Google Shape;473;p4"/>
          <p:cNvGrpSpPr/>
          <p:nvPr/>
        </p:nvGrpSpPr>
        <p:grpSpPr>
          <a:xfrm>
            <a:off x="5263505" y="2440598"/>
            <a:ext cx="1873248" cy="4474383"/>
            <a:chOff x="3514648" y="-2315583"/>
            <a:chExt cx="1579830" cy="4474383"/>
          </a:xfrm>
        </p:grpSpPr>
        <p:sp>
          <p:nvSpPr>
            <p:cNvPr id="474" name="Google Shape;474;p4"/>
            <p:cNvSpPr/>
            <p:nvPr/>
          </p:nvSpPr>
          <p:spPr>
            <a:xfrm>
              <a:off x="3514648" y="1240439"/>
              <a:ext cx="928670" cy="91836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5" name="Google Shape;475;p4"/>
            <p:cNvSpPr/>
            <p:nvPr/>
          </p:nvSpPr>
          <p:spPr>
            <a:xfrm>
              <a:off x="4165808" y="-2315583"/>
              <a:ext cx="928670" cy="918361"/>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Step 5        </a:t>
              </a:r>
              <a:r>
                <a:rPr b="0" i="0" lang="en-US" sz="1400" u="none" cap="none" strike="noStrike">
                  <a:solidFill>
                    <a:srgbClr val="000000"/>
                  </a:solidFill>
                  <a:latin typeface="Calibri"/>
                  <a:ea typeface="Calibri"/>
                  <a:cs typeface="Calibri"/>
                  <a:sym typeface="Calibri"/>
                </a:rPr>
                <a:t> </a:t>
              </a:r>
              <a:r>
                <a:rPr b="0" i="0" lang="en-US" sz="1400" u="none" cap="none" strike="noStrike">
                  <a:solidFill>
                    <a:srgbClr val="000000"/>
                  </a:solidFill>
                  <a:latin typeface="Arial"/>
                  <a:ea typeface="Arial"/>
                  <a:cs typeface="Arial"/>
                  <a:sym typeface="Arial"/>
                </a:rPr>
                <a:t>GO Team Feedback Session</a:t>
              </a:r>
              <a:endParaRPr/>
            </a:p>
            <a:p>
              <a:pPr indent="0" lvl="0" marL="0" marR="0" rtl="0" algn="l">
                <a:lnSpc>
                  <a:spcPct val="90000"/>
                </a:lnSpc>
                <a:spcBef>
                  <a:spcPts val="560"/>
                </a:spcBef>
                <a:spcAft>
                  <a:spcPts val="0"/>
                </a:spcAft>
                <a:buNone/>
              </a:pPr>
              <a:r>
                <a:rPr lang="en-US" sz="1200">
                  <a:solidFill>
                    <a:srgbClr val="FF0000"/>
                  </a:solidFill>
                  <a:latin typeface="Calibri"/>
                  <a:ea typeface="Calibri"/>
                  <a:cs typeface="Calibri"/>
                  <a:sym typeface="Calibri"/>
                </a:rPr>
                <a:t>February – ongoing if necessary</a:t>
              </a:r>
              <a:endParaRPr sz="1200">
                <a:solidFill>
                  <a:srgbClr val="FF0000"/>
                </a:solidFill>
                <a:latin typeface="Arial"/>
                <a:ea typeface="Arial"/>
                <a:cs typeface="Arial"/>
                <a:sym typeface="Arial"/>
              </a:endParaRPr>
            </a:p>
            <a:p>
              <a:pPr indent="0" lvl="0" marL="0" marR="0" rtl="0" algn="l">
                <a:lnSpc>
                  <a:spcPct val="90000"/>
                </a:lnSpc>
                <a:spcBef>
                  <a:spcPts val="42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6" name="Google Shape;476;p4"/>
          <p:cNvSpPr txBox="1"/>
          <p:nvPr/>
        </p:nvSpPr>
        <p:spPr>
          <a:xfrm>
            <a:off x="124933" y="322659"/>
            <a:ext cx="9941815" cy="11087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Trebuchet MS"/>
              <a:buNone/>
            </a:pPr>
            <a:r>
              <a:rPr b="1" lang="en-US" sz="3600" u="none">
                <a:solidFill>
                  <a:schemeClr val="dk1"/>
                </a:solidFill>
                <a:latin typeface="Trebuchet MS"/>
                <a:ea typeface="Trebuchet MS"/>
                <a:cs typeface="Trebuchet MS"/>
                <a:sym typeface="Trebuchet MS"/>
              </a:rPr>
              <a:t>Overview of FY ‘25 GO Team Budget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
          <p:cNvSpPr txBox="1"/>
          <p:nvPr>
            <p:ph type="title"/>
          </p:nvPr>
        </p:nvSpPr>
        <p:spPr>
          <a:xfrm>
            <a:off x="3634867" y="86868"/>
            <a:ext cx="8165592" cy="7680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1" i="0" lang="en-US" sz="4400" u="sng" cap="none" strike="noStrike">
                <a:solidFill>
                  <a:schemeClr val="dk1"/>
                </a:solidFill>
                <a:latin typeface="Calibri"/>
                <a:ea typeface="Calibri"/>
                <a:cs typeface="Calibri"/>
                <a:sym typeface="Calibri"/>
              </a:rPr>
              <a:t>Budget Feedback </a:t>
            </a:r>
            <a:r>
              <a:rPr lang="en-US" sz="4400" u="sng" cap="none">
                <a:solidFill>
                  <a:schemeClr val="dk1"/>
                </a:solidFill>
                <a:latin typeface="Calibri"/>
                <a:ea typeface="Calibri"/>
                <a:cs typeface="Calibri"/>
                <a:sym typeface="Calibri"/>
              </a:rPr>
              <a:t>Meeting</a:t>
            </a:r>
            <a:endParaRPr b="1" i="0" sz="4400" u="sng" cap="none" strike="noStrike">
              <a:solidFill>
                <a:schemeClr val="dk1"/>
              </a:solidFill>
              <a:latin typeface="Calibri"/>
              <a:ea typeface="Calibri"/>
              <a:cs typeface="Calibri"/>
              <a:sym typeface="Calibri"/>
            </a:endParaRPr>
          </a:p>
        </p:txBody>
      </p:sp>
      <p:sp>
        <p:nvSpPr>
          <p:cNvPr id="482" name="Google Shape;482;p5"/>
          <p:cNvSpPr txBox="1"/>
          <p:nvPr>
            <p:ph idx="2" type="body"/>
          </p:nvPr>
        </p:nvSpPr>
        <p:spPr>
          <a:xfrm>
            <a:off x="3526091" y="1221867"/>
            <a:ext cx="8383143" cy="5161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3"/>
              </a:buClr>
              <a:buSzPts val="2800"/>
              <a:buNone/>
            </a:pPr>
            <a:r>
              <a:rPr b="1" lang="en-US" sz="2800" u="sng">
                <a:solidFill>
                  <a:schemeClr val="accent3"/>
                </a:solidFill>
              </a:rPr>
              <a:t>What</a:t>
            </a:r>
            <a:endParaRPr/>
          </a:p>
          <a:p>
            <a:pPr indent="0" lvl="0" marL="0" rtl="0" algn="l">
              <a:lnSpc>
                <a:spcPct val="100000"/>
              </a:lnSpc>
              <a:spcBef>
                <a:spcPts val="0"/>
              </a:spcBef>
              <a:spcAft>
                <a:spcPts val="0"/>
              </a:spcAft>
              <a:buClr>
                <a:schemeClr val="accent5"/>
              </a:buClr>
              <a:buSzPts val="2200"/>
              <a:buNone/>
            </a:pPr>
            <a:r>
              <a:rPr lang="en-US" sz="2200">
                <a:solidFill>
                  <a:schemeClr val="accent5"/>
                </a:solidFill>
              </a:rPr>
              <a:t>The GO Team feedback session(s) should be scheduled for the principal to provide an overview of the school’s draft budget for the GO Team members and the general public. </a:t>
            </a:r>
            <a:endParaRPr/>
          </a:p>
          <a:p>
            <a:pPr indent="0" lvl="0" marL="0" rtl="0" algn="l">
              <a:lnSpc>
                <a:spcPct val="100000"/>
              </a:lnSpc>
              <a:spcBef>
                <a:spcPts val="1200"/>
              </a:spcBef>
              <a:spcAft>
                <a:spcPts val="0"/>
              </a:spcAft>
              <a:buClr>
                <a:schemeClr val="accent3"/>
              </a:buClr>
              <a:buSzPts val="2800"/>
              <a:buNone/>
            </a:pPr>
            <a:r>
              <a:rPr b="1" lang="en-US" sz="2800" u="sng">
                <a:solidFill>
                  <a:schemeClr val="accent3"/>
                </a:solidFill>
              </a:rPr>
              <a:t>Why</a:t>
            </a:r>
            <a:endParaRPr/>
          </a:p>
          <a:p>
            <a:pPr indent="0" lvl="0" marL="63500" rtl="0" algn="l">
              <a:lnSpc>
                <a:spcPct val="100000"/>
              </a:lnSpc>
              <a:spcBef>
                <a:spcPts val="0"/>
              </a:spcBef>
              <a:spcAft>
                <a:spcPts val="0"/>
              </a:spcAft>
              <a:buClr>
                <a:schemeClr val="accent5"/>
              </a:buClr>
              <a:buSzPts val="2200"/>
              <a:buNone/>
            </a:pPr>
            <a:r>
              <a:rPr lang="en-US" sz="2200">
                <a:solidFill>
                  <a:schemeClr val="accent5"/>
                </a:solidFill>
              </a:rPr>
              <a:t>This meeting provides an opportunity for GO Teams to discuss how the school’s budget has been allocated to support the programmatic needs and key strategic priorities. </a:t>
            </a:r>
            <a:endParaRPr/>
          </a:p>
          <a:p>
            <a:pPr indent="0" lvl="0" marL="0" rtl="0" algn="l">
              <a:lnSpc>
                <a:spcPct val="100000"/>
              </a:lnSpc>
              <a:spcBef>
                <a:spcPts val="1200"/>
              </a:spcBef>
              <a:spcAft>
                <a:spcPts val="0"/>
              </a:spcAft>
              <a:buClr>
                <a:schemeClr val="accent3"/>
              </a:buClr>
              <a:buSzPts val="2800"/>
              <a:buNone/>
            </a:pPr>
            <a:r>
              <a:rPr b="1" lang="en-US" sz="2800" u="sng">
                <a:solidFill>
                  <a:schemeClr val="accent3"/>
                </a:solidFill>
              </a:rPr>
              <a:t>When </a:t>
            </a:r>
            <a:endParaRPr/>
          </a:p>
          <a:p>
            <a:pPr indent="0" lvl="0" marL="63500" rtl="0" algn="l">
              <a:lnSpc>
                <a:spcPct val="100000"/>
              </a:lnSpc>
              <a:spcBef>
                <a:spcPts val="0"/>
              </a:spcBef>
              <a:spcAft>
                <a:spcPts val="0"/>
              </a:spcAft>
              <a:buClr>
                <a:schemeClr val="accent5"/>
              </a:buClr>
              <a:buSzPts val="2200"/>
              <a:buNone/>
            </a:pPr>
            <a:r>
              <a:rPr lang="en-US" sz="2200">
                <a:solidFill>
                  <a:schemeClr val="accent5"/>
                </a:solidFill>
              </a:rPr>
              <a:t>Meetings must be held in February </a:t>
            </a:r>
            <a:r>
              <a:rPr b="1" lang="en-US" sz="2200">
                <a:solidFill>
                  <a:schemeClr val="accent4"/>
                </a:solidFill>
              </a:rPr>
              <a:t>before staffing conferences</a:t>
            </a:r>
            <a:r>
              <a:rPr lang="en-US" sz="2200">
                <a:solidFill>
                  <a:schemeClr val="accent5"/>
                </a:solidFill>
              </a:rPr>
              <a:t>. May be combined with the allocation meeting (</a:t>
            </a:r>
            <a:r>
              <a:rPr i="1" lang="en-US" sz="2200">
                <a:solidFill>
                  <a:schemeClr val="accent5"/>
                </a:solidFill>
              </a:rPr>
              <a:t>as needed</a:t>
            </a:r>
            <a:r>
              <a:rPr lang="en-US" sz="2200">
                <a:solidFill>
                  <a:schemeClr val="accent5"/>
                </a:solidFill>
              </a:rPr>
              <a:t>), if the GO Team has completed strategic plan updates and ranked strategic priorities</a:t>
            </a:r>
            <a:r>
              <a:rPr i="1" lang="en-US" sz="2200">
                <a:solidFill>
                  <a:schemeClr val="accent5"/>
                </a:solidFill>
              </a:rPr>
              <a:t>.</a:t>
            </a:r>
            <a:r>
              <a:rPr lang="en-US" sz="2200">
                <a:solidFill>
                  <a:schemeClr val="accent5"/>
                </a:solidFill>
              </a:rPr>
              <a:t> </a:t>
            </a:r>
            <a:endParaRPr sz="2200">
              <a:solidFill>
                <a:schemeClr val="accent5"/>
              </a:solidFill>
            </a:endParaRPr>
          </a:p>
        </p:txBody>
      </p:sp>
      <p:sp>
        <p:nvSpPr>
          <p:cNvPr id="483" name="Google Shape;483;p5"/>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1f0da9985d2_0_0"/>
          <p:cNvSpPr/>
          <p:nvPr/>
        </p:nvSpPr>
        <p:spPr>
          <a:xfrm>
            <a:off x="2241725" y="709358"/>
            <a:ext cx="8406300" cy="158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490" name="Google Shape;490;g1f0da9985d2_0_0"/>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491" name="Google Shape;491;g1f0da9985d2_0_0"/>
          <p:cNvSpPr txBox="1"/>
          <p:nvPr/>
        </p:nvSpPr>
        <p:spPr>
          <a:xfrm>
            <a:off x="2791067" y="86385"/>
            <a:ext cx="63927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chemeClr val="dk1"/>
                </a:solidFill>
                <a:latin typeface="Arial"/>
                <a:ea typeface="Arial"/>
                <a:cs typeface="Arial"/>
                <a:sym typeface="Arial"/>
              </a:rPr>
              <a:t>FY25 Budget Parameters</a:t>
            </a:r>
            <a:endParaRPr/>
          </a:p>
        </p:txBody>
      </p:sp>
      <p:graphicFrame>
        <p:nvGraphicFramePr>
          <p:cNvPr id="492" name="Google Shape;492;g1f0da9985d2_0_0"/>
          <p:cNvGraphicFramePr/>
          <p:nvPr/>
        </p:nvGraphicFramePr>
        <p:xfrm>
          <a:off x="1964016" y="983679"/>
          <a:ext cx="3000000" cy="3000000"/>
        </p:xfrm>
        <a:graphic>
          <a:graphicData uri="http://schemas.openxmlformats.org/drawingml/2006/table">
            <a:tbl>
              <a:tblPr bandRow="1" firstRow="1">
                <a:noFill/>
                <a:tableStyleId>{114AEC35-C7BE-49E4-B2ED-9975A1FFBC3F}</a:tableStyleId>
              </a:tblPr>
              <a:tblGrid>
                <a:gridCol w="4023350"/>
                <a:gridCol w="4023350"/>
              </a:tblGrid>
              <a:tr h="563975">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FY25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757125">
                <a:tc>
                  <a:txBody>
                    <a:bodyPr/>
                    <a:lstStyle/>
                    <a:p>
                      <a:pPr indent="0" lvl="0" marL="457200" rtl="0" algn="l">
                        <a:spcBef>
                          <a:spcPts val="0"/>
                        </a:spcBef>
                        <a:spcAft>
                          <a:spcPts val="0"/>
                        </a:spcAft>
                        <a:buNone/>
                      </a:pPr>
                      <a:r>
                        <a:rPr b="1" lang="en-US" sz="1600">
                          <a:latin typeface="Calibri"/>
                          <a:ea typeface="Calibri"/>
                          <a:cs typeface="Calibri"/>
                          <a:sym typeface="Calibri"/>
                        </a:rPr>
                        <a:t>Ensure students are reading on grade level and showing growth as it pertains to ELA </a:t>
                      </a:r>
                      <a:endParaRPr b="1" sz="1600">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None/>
                      </a:pPr>
                      <a:r>
                        <a:rPr b="1" lang="en-US" sz="1600">
                          <a:latin typeface="Calibri"/>
                          <a:ea typeface="Calibri"/>
                          <a:cs typeface="Calibri"/>
                          <a:sym typeface="Calibri"/>
                        </a:rPr>
                        <a:t>CCRPI Data:</a:t>
                      </a:r>
                      <a:endParaRPr b="1"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85% are reading on or above grade level</a:t>
                      </a:r>
                      <a:endParaRPr b="1" sz="1600">
                        <a:latin typeface="Calibri"/>
                        <a:ea typeface="Calibri"/>
                        <a:cs typeface="Calibri"/>
                        <a:sym typeface="Calibri"/>
                      </a:endParaRPr>
                    </a:p>
                  </a:txBody>
                  <a:tcPr marT="45725" marB="45725" marR="91450" marL="91450"/>
                </a:tc>
              </a:tr>
              <a:tr h="757125">
                <a:tc>
                  <a:txBody>
                    <a:bodyPr/>
                    <a:lstStyle/>
                    <a:p>
                      <a:pPr indent="0" lvl="0" marL="457200" rtl="0" algn="l">
                        <a:lnSpc>
                          <a:spcPct val="115000"/>
                        </a:lnSpc>
                        <a:spcBef>
                          <a:spcPts val="0"/>
                        </a:spcBef>
                        <a:spcAft>
                          <a:spcPts val="0"/>
                        </a:spcAft>
                        <a:buNone/>
                      </a:pPr>
                      <a:r>
                        <a:rPr b="1" lang="en-US" sz="1600">
                          <a:latin typeface="Calibri"/>
                          <a:ea typeface="Calibri"/>
                          <a:cs typeface="Calibri"/>
                          <a:sym typeface="Calibri"/>
                        </a:rPr>
                        <a:t>Make sure subgroups are making academic progress across all content areas </a:t>
                      </a:r>
                      <a:endParaRPr b="1" sz="1600">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None/>
                      </a:pPr>
                      <a:r>
                        <a:rPr b="1" lang="en-US" sz="1600">
                          <a:latin typeface="Calibri"/>
                          <a:ea typeface="Calibri"/>
                          <a:cs typeface="Calibri"/>
                          <a:sym typeface="Calibri"/>
                        </a:rPr>
                        <a:t>Students are growing at a different rate.  Need to push subgroups to close the gap in proficiency. </a:t>
                      </a:r>
                      <a:endParaRPr b="1" sz="1600">
                        <a:latin typeface="Calibri"/>
                        <a:ea typeface="Calibri"/>
                        <a:cs typeface="Calibri"/>
                        <a:sym typeface="Calibri"/>
                      </a:endParaRPr>
                    </a:p>
                  </a:txBody>
                  <a:tcPr marT="45725" marB="45725" marR="91450" marL="91450"/>
                </a:tc>
              </a:tr>
              <a:tr h="615400">
                <a:tc>
                  <a:txBody>
                    <a:bodyPr/>
                    <a:lstStyle/>
                    <a:p>
                      <a:pPr indent="0" lvl="0" marL="457200" rtl="0" algn="l">
                        <a:lnSpc>
                          <a:spcPct val="115000"/>
                        </a:lnSpc>
                        <a:spcBef>
                          <a:spcPts val="0"/>
                        </a:spcBef>
                        <a:spcAft>
                          <a:spcPts val="0"/>
                        </a:spcAft>
                        <a:buNone/>
                      </a:pPr>
                      <a:r>
                        <a:rPr b="1" lang="en-US" sz="1600">
                          <a:latin typeface="Calibri"/>
                          <a:ea typeface="Calibri"/>
                          <a:cs typeface="Calibri"/>
                          <a:sym typeface="Calibri"/>
                        </a:rPr>
                        <a:t>Build systems that increase academic and emotional growth for all students.</a:t>
                      </a:r>
                      <a:endParaRPr b="1" sz="1600">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None/>
                      </a:pPr>
                      <a:r>
                        <a:rPr b="1" lang="en-US" sz="1600">
                          <a:latin typeface="Calibri"/>
                          <a:ea typeface="Calibri"/>
                          <a:cs typeface="Calibri"/>
                          <a:sym typeface="Calibri"/>
                        </a:rPr>
                        <a:t>CIP Goal (BASC-3/BESS):</a:t>
                      </a:r>
                      <a:endParaRPr b="1"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Show a reduction in elevated and highly elevated students in 3 out of 6 grade levels</a:t>
                      </a:r>
                      <a:endParaRPr b="1" sz="1600">
                        <a:latin typeface="Calibri"/>
                        <a:ea typeface="Calibri"/>
                        <a:cs typeface="Calibri"/>
                        <a:sym typeface="Calibri"/>
                      </a:endParaRPr>
                    </a:p>
                  </a:txBody>
                  <a:tcPr marT="45725" marB="45725" marR="91450" marL="91450"/>
                </a:tc>
              </a:tr>
              <a:tr h="615400">
                <a:tc>
                  <a:txBody>
                    <a:bodyPr/>
                    <a:lstStyle/>
                    <a:p>
                      <a:pPr indent="0" lvl="0" marL="457200" rtl="0" algn="l">
                        <a:lnSpc>
                          <a:spcPct val="115000"/>
                        </a:lnSpc>
                        <a:spcBef>
                          <a:spcPts val="0"/>
                        </a:spcBef>
                        <a:spcAft>
                          <a:spcPts val="0"/>
                        </a:spcAft>
                        <a:buNone/>
                      </a:pPr>
                      <a:r>
                        <a:rPr b="1" lang="en-US" sz="1600">
                          <a:latin typeface="Calibri"/>
                          <a:ea typeface="Calibri"/>
                          <a:cs typeface="Calibri"/>
                          <a:sym typeface="Calibri"/>
                        </a:rPr>
                        <a:t>Increase student mastery in Math, Science and Social Studies </a:t>
                      </a:r>
                      <a:endParaRPr b="1" sz="1600">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Clr>
                          <a:schemeClr val="dk1"/>
                        </a:buClr>
                        <a:buSzPts val="1100"/>
                        <a:buFont typeface="Arial"/>
                        <a:buNone/>
                      </a:pPr>
                      <a:r>
                        <a:rPr b="1" lang="en-US" sz="1600">
                          <a:latin typeface="Calibri"/>
                          <a:ea typeface="Calibri"/>
                          <a:cs typeface="Calibri"/>
                          <a:sym typeface="Calibri"/>
                        </a:rPr>
                        <a:t>CIP Goal (Proficiency): </a:t>
                      </a:r>
                      <a:endParaRPr b="1"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600">
                          <a:latin typeface="Calibri"/>
                          <a:ea typeface="Calibri"/>
                          <a:cs typeface="Calibri"/>
                          <a:sym typeface="Calibri"/>
                        </a:rPr>
                        <a:t>71%-76% growth in ELA</a:t>
                      </a:r>
                      <a:endParaRPr b="1"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600">
                          <a:latin typeface="Calibri"/>
                          <a:ea typeface="Calibri"/>
                          <a:cs typeface="Calibri"/>
                          <a:sym typeface="Calibri"/>
                        </a:rPr>
                        <a:t>69%-75% growth in Math</a:t>
                      </a:r>
                      <a:endParaRPr b="1" sz="1600">
                        <a:latin typeface="Calibri"/>
                        <a:ea typeface="Calibri"/>
                        <a:cs typeface="Calibri"/>
                        <a:sym typeface="Calibri"/>
                      </a:endParaRPr>
                    </a:p>
                  </a:txBody>
                  <a:tcPr marT="45725" marB="45725" marR="91450" marL="91450"/>
                </a:tc>
              </a:tr>
              <a:tr h="615400">
                <a:tc>
                  <a:txBody>
                    <a:bodyPr/>
                    <a:lstStyle/>
                    <a:p>
                      <a:pPr indent="0" lvl="0" marL="457200" rtl="0" algn="l">
                        <a:lnSpc>
                          <a:spcPct val="115000"/>
                        </a:lnSpc>
                        <a:spcBef>
                          <a:spcPts val="0"/>
                        </a:spcBef>
                        <a:spcAft>
                          <a:spcPts val="0"/>
                        </a:spcAft>
                        <a:buNone/>
                      </a:pPr>
                      <a:r>
                        <a:rPr b="1" lang="en-US" sz="1600">
                          <a:latin typeface="Calibri"/>
                          <a:ea typeface="Calibri"/>
                          <a:cs typeface="Calibri"/>
                          <a:sym typeface="Calibri"/>
                        </a:rPr>
                        <a:t>Increase staff engagement and retention </a:t>
                      </a:r>
                      <a:endParaRPr b="1" sz="1600">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None/>
                      </a:pPr>
                      <a:r>
                        <a:rPr b="1" lang="en-US" sz="1600">
                          <a:latin typeface="Calibri"/>
                          <a:ea typeface="Calibri"/>
                          <a:cs typeface="Calibri"/>
                          <a:sym typeface="Calibri"/>
                        </a:rPr>
                        <a:t>Retain high quality staff year over year.</a:t>
                      </a:r>
                      <a:endParaRPr b="1" sz="1600">
                        <a:latin typeface="Calibri"/>
                        <a:ea typeface="Calibri"/>
                        <a:cs typeface="Calibri"/>
                        <a:sym typeface="Calibri"/>
                      </a:endParaRPr>
                    </a:p>
                  </a:txBody>
                  <a:tcPr marT="45725" marB="45725" marR="91450" marL="91450"/>
                </a:tc>
              </a:tr>
              <a:tr h="1182225">
                <a:tc>
                  <a:txBody>
                    <a:bodyPr/>
                    <a:lstStyle/>
                    <a:p>
                      <a:pPr indent="0" lvl="0" marL="457200" rtl="0" algn="l">
                        <a:lnSpc>
                          <a:spcPct val="115000"/>
                        </a:lnSpc>
                        <a:spcBef>
                          <a:spcPts val="0"/>
                        </a:spcBef>
                        <a:spcAft>
                          <a:spcPts val="0"/>
                        </a:spcAft>
                        <a:buNone/>
                      </a:pPr>
                      <a:r>
                        <a:rPr b="1" lang="en-US" sz="1600">
                          <a:latin typeface="Calibri"/>
                          <a:ea typeface="Calibri"/>
                          <a:cs typeface="Calibri"/>
                          <a:sym typeface="Calibri"/>
                        </a:rPr>
                        <a:t>Build systems and resources to support the Enhanced IB PYP, DLI and Gifted collaboration implementation </a:t>
                      </a:r>
                      <a:endParaRPr b="1" sz="1600" u="none" cap="none" strike="noStrike">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None/>
                      </a:pPr>
                      <a:r>
                        <a:rPr b="1" lang="en-US" sz="1600">
                          <a:latin typeface="Calibri"/>
                          <a:ea typeface="Calibri"/>
                          <a:cs typeface="Calibri"/>
                          <a:sym typeface="Calibri"/>
                        </a:rPr>
                        <a:t>IB Re-authorization is coming up.  Self Study in Spring of 2025.</a:t>
                      </a:r>
                      <a:endParaRPr b="1" sz="1600">
                        <a:latin typeface="Calibri"/>
                        <a:ea typeface="Calibri"/>
                        <a:cs typeface="Calibri"/>
                        <a:sym typeface="Calibri"/>
                      </a:endParaRPr>
                    </a:p>
                  </a:txBody>
                  <a:tcPr marT="45725" marB="45725" marR="91450" marL="91450"/>
                </a:tc>
              </a:tr>
            </a:tbl>
          </a:graphicData>
        </a:graphic>
      </p:graphicFrame>
      <p:sp>
        <p:nvSpPr>
          <p:cNvPr id="493" name="Google Shape;493;g1f0da9985d2_0_0"/>
          <p:cNvSpPr txBox="1"/>
          <p:nvPr>
            <p:ph idx="12" type="sldNum"/>
          </p:nvPr>
        </p:nvSpPr>
        <p:spPr>
          <a:xfrm>
            <a:off x="9733026" y="457200"/>
            <a:ext cx="7407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1f0da9985d2_0_173"/>
          <p:cNvSpPr/>
          <p:nvPr/>
        </p:nvSpPr>
        <p:spPr>
          <a:xfrm>
            <a:off x="2241725" y="709358"/>
            <a:ext cx="8406300" cy="158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500" name="Google Shape;500;g1f0da9985d2_0_173"/>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501" name="Google Shape;501;g1f0da9985d2_0_173"/>
          <p:cNvSpPr txBox="1"/>
          <p:nvPr/>
        </p:nvSpPr>
        <p:spPr>
          <a:xfrm>
            <a:off x="2791067" y="86385"/>
            <a:ext cx="63927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rgbClr val="000000"/>
                </a:solidFill>
                <a:latin typeface="Arial"/>
                <a:ea typeface="Arial"/>
                <a:cs typeface="Arial"/>
                <a:sym typeface="Arial"/>
              </a:rPr>
              <a:t>FY25 Budget Parameters</a:t>
            </a:r>
            <a:endParaRPr/>
          </a:p>
        </p:txBody>
      </p:sp>
      <p:graphicFrame>
        <p:nvGraphicFramePr>
          <p:cNvPr id="502" name="Google Shape;502;g1f0da9985d2_0_173"/>
          <p:cNvGraphicFramePr/>
          <p:nvPr/>
        </p:nvGraphicFramePr>
        <p:xfrm>
          <a:off x="2072640" y="997201"/>
          <a:ext cx="3000000" cy="3000000"/>
        </p:xfrm>
        <a:graphic>
          <a:graphicData uri="http://schemas.openxmlformats.org/drawingml/2006/table">
            <a:tbl>
              <a:tblPr bandRow="1" firstRow="1">
                <a:noFill/>
                <a:tableStyleId>{114AEC35-C7BE-49E4-B2ED-9975A1FFBC3F}</a:tableStyleId>
              </a:tblPr>
              <a:tblGrid>
                <a:gridCol w="4023350"/>
                <a:gridCol w="4023350"/>
              </a:tblGrid>
              <a:tr h="5940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FY25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016225">
                <a:tc>
                  <a:txBody>
                    <a:bodyPr/>
                    <a:lstStyle/>
                    <a:p>
                      <a:pPr indent="0" lvl="0" marL="0" rtl="0" algn="l">
                        <a:lnSpc>
                          <a:spcPct val="115000"/>
                        </a:lnSpc>
                        <a:spcBef>
                          <a:spcPts val="0"/>
                        </a:spcBef>
                        <a:spcAft>
                          <a:spcPts val="0"/>
                        </a:spcAft>
                        <a:buClr>
                          <a:schemeClr val="dk1"/>
                        </a:buClr>
                        <a:buSzPts val="1100"/>
                        <a:buFont typeface="Arial"/>
                        <a:buNone/>
                      </a:pPr>
                      <a:r>
                        <a:rPr b="1" lang="en-US" sz="1600">
                          <a:latin typeface="Calibri"/>
                          <a:ea typeface="Calibri"/>
                          <a:cs typeface="Calibri"/>
                          <a:sym typeface="Calibri"/>
                        </a:rPr>
                        <a:t>Ensure Special Ed. students are making yearly gains in literacy rates and state targets for ELA  </a:t>
                      </a:r>
                      <a:endParaRPr b="1" sz="1600" u="none" cap="none" strike="noStrike">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Clr>
                          <a:schemeClr val="dk1"/>
                        </a:buClr>
                        <a:buSzPts val="1100"/>
                        <a:buFont typeface="Arial"/>
                        <a:buNone/>
                      </a:pPr>
                      <a:r>
                        <a:rPr b="1" lang="en-US" sz="1600">
                          <a:latin typeface="Calibri"/>
                          <a:ea typeface="Calibri"/>
                          <a:cs typeface="Calibri"/>
                          <a:sym typeface="Calibri"/>
                        </a:rPr>
                        <a:t>Students are growing at a different rate.  Need to push subgroups to close the gap in proficiency. </a:t>
                      </a:r>
                      <a:endParaRPr b="1" sz="1600" u="none" cap="none" strike="noStrike">
                        <a:latin typeface="Calibri"/>
                        <a:ea typeface="Calibri"/>
                        <a:cs typeface="Calibri"/>
                        <a:sym typeface="Calibri"/>
                      </a:endParaRPr>
                    </a:p>
                  </a:txBody>
                  <a:tcPr marT="45725" marB="45725" marR="91450" marL="91450"/>
                </a:tc>
              </a:tr>
              <a:tr h="827775">
                <a:tc>
                  <a:txBody>
                    <a:bodyPr/>
                    <a:lstStyle/>
                    <a:p>
                      <a:pPr indent="0" lvl="0" marL="0" rtl="0" algn="l">
                        <a:lnSpc>
                          <a:spcPct val="115000"/>
                        </a:lnSpc>
                        <a:spcBef>
                          <a:spcPts val="0"/>
                        </a:spcBef>
                        <a:spcAft>
                          <a:spcPts val="0"/>
                        </a:spcAft>
                        <a:buClr>
                          <a:schemeClr val="dk1"/>
                        </a:buClr>
                        <a:buSzPts val="1100"/>
                        <a:buFont typeface="Arial"/>
                        <a:buNone/>
                      </a:pPr>
                      <a:r>
                        <a:rPr b="1" lang="en-US" sz="1600">
                          <a:latin typeface="Calibri"/>
                          <a:ea typeface="Calibri"/>
                          <a:cs typeface="Calibri"/>
                          <a:sym typeface="Calibri"/>
                        </a:rPr>
                        <a:t>Build teacher capacity in core content areas, particularly ELA and Reading  </a:t>
                      </a:r>
                      <a:endParaRPr b="1" sz="1600" u="none" cap="none" strike="noStrike">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1" lang="en-US" sz="1600">
                          <a:latin typeface="Calibri"/>
                          <a:ea typeface="Calibri"/>
                          <a:cs typeface="Calibri"/>
                          <a:sym typeface="Calibri"/>
                        </a:rPr>
                        <a:t>Introduction of HB 538, train new staff and teachers (OG/ CRS), and continued training support for new math standards.</a:t>
                      </a:r>
                      <a:endParaRPr b="1" sz="1600" u="none" cap="none" strike="noStrike">
                        <a:latin typeface="Calibri"/>
                        <a:ea typeface="Calibri"/>
                        <a:cs typeface="Calibri"/>
                        <a:sym typeface="Calibri"/>
                      </a:endParaRPr>
                    </a:p>
                  </a:txBody>
                  <a:tcPr marT="45725" marB="45725" marR="91450" marL="91450"/>
                </a:tc>
              </a:tr>
              <a:tr h="827775">
                <a:tc>
                  <a:txBody>
                    <a:bodyPr/>
                    <a:lstStyle/>
                    <a:p>
                      <a:pPr indent="0" lvl="0" marL="0" rtl="0" algn="l">
                        <a:lnSpc>
                          <a:spcPct val="115000"/>
                        </a:lnSpc>
                        <a:spcBef>
                          <a:spcPts val="0"/>
                        </a:spcBef>
                        <a:spcAft>
                          <a:spcPts val="0"/>
                        </a:spcAft>
                        <a:buClr>
                          <a:schemeClr val="dk1"/>
                        </a:buClr>
                        <a:buSzPts val="1100"/>
                        <a:buFont typeface="Arial"/>
                        <a:buNone/>
                      </a:pPr>
                      <a:r>
                        <a:rPr b="1" lang="en-US" sz="1600">
                          <a:latin typeface="Calibri"/>
                          <a:ea typeface="Calibri"/>
                          <a:cs typeface="Calibri"/>
                          <a:sym typeface="Calibri"/>
                        </a:rPr>
                        <a:t>Deliver faculty training and maintain or acquire certifications needed to satisfy the professional learning requirements as outlined by HB 538</a:t>
                      </a:r>
                      <a:endParaRPr b="1" sz="1600" u="none" cap="none" strike="noStrike">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Clr>
                          <a:schemeClr val="dk1"/>
                        </a:buClr>
                        <a:buFont typeface="Arial"/>
                        <a:buNone/>
                      </a:pPr>
                      <a:r>
                        <a:rPr b="1" lang="en-US" sz="1600">
                          <a:latin typeface="Calibri"/>
                          <a:ea typeface="Calibri"/>
                          <a:cs typeface="Calibri"/>
                          <a:sym typeface="Calibri"/>
                        </a:rPr>
                        <a:t>Introduction of HB 538, train new staff and teachers in OG/ CRS and state approved modules.</a:t>
                      </a:r>
                      <a:endParaRPr b="1" sz="1600" u="none" cap="none" strike="noStrike">
                        <a:latin typeface="Calibri"/>
                        <a:ea typeface="Calibri"/>
                        <a:cs typeface="Calibri"/>
                        <a:sym typeface="Calibri"/>
                      </a:endParaRPr>
                    </a:p>
                  </a:txBody>
                  <a:tcPr marT="45725" marB="45725" marR="91450" marL="91450"/>
                </a:tc>
              </a:tr>
              <a:tr h="827775">
                <a:tc>
                  <a:txBody>
                    <a:bodyPr/>
                    <a:lstStyle/>
                    <a:p>
                      <a:pPr indent="0" lvl="0" marL="0" rtl="0" algn="l">
                        <a:lnSpc>
                          <a:spcPct val="115000"/>
                        </a:lnSpc>
                        <a:spcBef>
                          <a:spcPts val="0"/>
                        </a:spcBef>
                        <a:spcAft>
                          <a:spcPts val="0"/>
                        </a:spcAft>
                        <a:buClr>
                          <a:schemeClr val="dk1"/>
                        </a:buClr>
                        <a:buSzPts val="1100"/>
                        <a:buFont typeface="Arial"/>
                        <a:buNone/>
                      </a:pPr>
                      <a:r>
                        <a:rPr b="1" lang="en-US" sz="1600">
                          <a:latin typeface="Calibri"/>
                          <a:ea typeface="Calibri"/>
                          <a:cs typeface="Calibri"/>
                          <a:sym typeface="Calibri"/>
                        </a:rPr>
                        <a:t>Increase opportunities for student engagement </a:t>
                      </a:r>
                      <a:endParaRPr b="1" sz="1600" u="none" cap="none" strike="noStrike">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1" lang="en-US" sz="1600">
                          <a:latin typeface="Calibri"/>
                          <a:ea typeface="Calibri"/>
                          <a:cs typeface="Calibri"/>
                          <a:sym typeface="Calibri"/>
                        </a:rPr>
                        <a:t>In order to increase student satisfaction per the student climate survey and school climate rating. </a:t>
                      </a:r>
                      <a:endParaRPr b="1" sz="1600" u="none" cap="none" strike="noStrike">
                        <a:latin typeface="Calibri"/>
                        <a:ea typeface="Calibri"/>
                        <a:cs typeface="Calibri"/>
                        <a:sym typeface="Calibri"/>
                      </a:endParaRPr>
                    </a:p>
                  </a:txBody>
                  <a:tcPr marT="45725" marB="45725" marR="91450" marL="91450"/>
                </a:tc>
              </a:tr>
              <a:tr h="827775">
                <a:tc>
                  <a:txBody>
                    <a:bodyPr/>
                    <a:lstStyle/>
                    <a:p>
                      <a:pPr indent="0" lvl="0" marL="0" rtl="0" algn="l">
                        <a:lnSpc>
                          <a:spcPct val="115000"/>
                        </a:lnSpc>
                        <a:spcBef>
                          <a:spcPts val="0"/>
                        </a:spcBef>
                        <a:spcAft>
                          <a:spcPts val="0"/>
                        </a:spcAft>
                        <a:buClr>
                          <a:schemeClr val="dk1"/>
                        </a:buClr>
                        <a:buSzPts val="1100"/>
                        <a:buFont typeface="Arial"/>
                        <a:buNone/>
                      </a:pPr>
                      <a:r>
                        <a:rPr b="1" lang="en-US" sz="1600">
                          <a:latin typeface="Calibri"/>
                          <a:ea typeface="Calibri"/>
                          <a:cs typeface="Calibri"/>
                          <a:sym typeface="Calibri"/>
                        </a:rPr>
                        <a:t>Build culture through staff leadership opportunities</a:t>
                      </a:r>
                      <a:endParaRPr b="1" sz="1600" u="none" cap="none" strike="noStrike">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1" lang="en-US" sz="1600">
                          <a:latin typeface="Calibri"/>
                          <a:ea typeface="Calibri"/>
                          <a:cs typeface="Calibri"/>
                          <a:sym typeface="Calibri"/>
                        </a:rPr>
                        <a:t>In order to increase staff retention.</a:t>
                      </a:r>
                      <a:endParaRPr b="1" sz="1600" u="none" cap="none" strike="noStrike">
                        <a:latin typeface="Calibri"/>
                        <a:ea typeface="Calibri"/>
                        <a:cs typeface="Calibri"/>
                        <a:sym typeface="Calibri"/>
                      </a:endParaRPr>
                    </a:p>
                  </a:txBody>
                  <a:tcPr marT="45725" marB="45725" marR="91450" marL="91450"/>
                </a:tc>
              </a:tr>
            </a:tbl>
          </a:graphicData>
        </a:graphic>
      </p:graphicFrame>
      <p:sp>
        <p:nvSpPr>
          <p:cNvPr id="503" name="Google Shape;503;g1f0da9985d2_0_173"/>
          <p:cNvSpPr txBox="1"/>
          <p:nvPr>
            <p:ph idx="12" type="sldNum"/>
          </p:nvPr>
        </p:nvSpPr>
        <p:spPr>
          <a:xfrm>
            <a:off x="9733026" y="457200"/>
            <a:ext cx="7407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8"/>
          <p:cNvSpPr/>
          <p:nvPr/>
        </p:nvSpPr>
        <p:spPr>
          <a:xfrm>
            <a:off x="476250" y="1270129"/>
            <a:ext cx="9734550"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EB Garamond"/>
              <a:buNone/>
            </a:pPr>
            <a:r>
              <a:t/>
            </a:r>
            <a:endParaRPr b="0" i="0" sz="1800" u="none" cap="none" strike="noStrike">
              <a:solidFill>
                <a:srgbClr val="000000"/>
              </a:solidFill>
              <a:latin typeface="EB Garamond"/>
              <a:ea typeface="EB Garamond"/>
              <a:cs typeface="EB Garamond"/>
              <a:sym typeface="EB Garamond"/>
            </a:endParaRPr>
          </a:p>
        </p:txBody>
      </p:sp>
      <p:pic>
        <p:nvPicPr>
          <p:cNvPr id="510" name="Google Shape;510;p8"/>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511" name="Google Shape;511;p8"/>
          <p:cNvSpPr txBox="1"/>
          <p:nvPr/>
        </p:nvSpPr>
        <p:spPr>
          <a:xfrm>
            <a:off x="259080" y="192911"/>
            <a:ext cx="10181158"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Black"/>
              <a:buNone/>
            </a:pPr>
            <a:r>
              <a:rPr b="1" i="0" lang="en-US" sz="3200" u="none" cap="none" strike="noStrike">
                <a:solidFill>
                  <a:srgbClr val="000000"/>
                </a:solidFill>
                <a:latin typeface="Arial Black"/>
                <a:ea typeface="Arial Black"/>
                <a:cs typeface="Arial Black"/>
                <a:sym typeface="Arial Black"/>
              </a:rPr>
              <a:t>Descriptions of Strategic Plan</a:t>
            </a:r>
            <a:endParaRPr/>
          </a:p>
          <a:p>
            <a:pPr indent="0" lvl="0" marL="0" marR="0" rtl="0" algn="ctr">
              <a:lnSpc>
                <a:spcPct val="100000"/>
              </a:lnSpc>
              <a:spcBef>
                <a:spcPts val="0"/>
              </a:spcBef>
              <a:spcAft>
                <a:spcPts val="0"/>
              </a:spcAft>
              <a:buClr>
                <a:srgbClr val="000000"/>
              </a:buClr>
              <a:buSzPts val="3200"/>
              <a:buFont typeface="Arial Black"/>
              <a:buNone/>
            </a:pPr>
            <a:r>
              <a:rPr b="1" i="0" lang="en-US" sz="3200" u="none" cap="none" strike="noStrike">
                <a:solidFill>
                  <a:srgbClr val="000000"/>
                </a:solidFill>
                <a:latin typeface="Arial Black"/>
                <a:ea typeface="Arial Black"/>
                <a:cs typeface="Arial Black"/>
                <a:sym typeface="Arial Black"/>
              </a:rPr>
              <a:t>Breakout Categories</a:t>
            </a:r>
            <a:endParaRPr/>
          </a:p>
        </p:txBody>
      </p:sp>
      <p:sp>
        <p:nvSpPr>
          <p:cNvPr id="512" name="Google Shape;512;p8"/>
          <p:cNvSpPr txBox="1"/>
          <p:nvPr/>
        </p:nvSpPr>
        <p:spPr>
          <a:xfrm>
            <a:off x="476250" y="2027240"/>
            <a:ext cx="10677525" cy="3785652"/>
          </a:xfrm>
          <a:prstGeom prst="rect">
            <a:avLst/>
          </a:prstGeom>
          <a:noFill/>
          <a:ln>
            <a:noFill/>
          </a:ln>
        </p:spPr>
        <p:txBody>
          <a:bodyPr anchorCtr="0" anchor="t" bIns="45700" lIns="91425" spcFirstLastPara="1" rIns="91425" wrap="square" tIns="45700">
            <a:spAutoFit/>
          </a:bodyPr>
          <a:lstStyle/>
          <a:p>
            <a:pPr indent="-400050" lvl="0" marL="400050" marR="0" rtl="0" algn="l">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Priorities:</a:t>
            </a:r>
            <a:r>
              <a:rPr b="1" i="0" lang="en-US" sz="2400" u="none" cap="none" strike="noStrike">
                <a:solidFill>
                  <a:srgbClr val="000000"/>
                </a:solidFill>
                <a:latin typeface="Calibri"/>
                <a:ea typeface="Calibri"/>
                <a:cs typeface="Calibri"/>
                <a:sym typeface="Calibri"/>
              </a:rPr>
              <a:t> </a:t>
            </a:r>
            <a:r>
              <a:rPr lang="en-US" sz="2400">
                <a:solidFill>
                  <a:srgbClr val="000000"/>
                </a:solidFill>
                <a:latin typeface="Calibri"/>
                <a:ea typeface="Calibri"/>
                <a:cs typeface="Calibri"/>
                <a:sym typeface="Calibri"/>
              </a:rPr>
              <a:t>FY25 </a:t>
            </a:r>
            <a:r>
              <a:rPr b="0" i="0" lang="en-US" sz="2400" u="none" cap="none" strike="noStrike">
                <a:solidFill>
                  <a:srgbClr val="000000"/>
                </a:solidFill>
                <a:latin typeface="Calibri"/>
                <a:ea typeface="Calibri"/>
                <a:cs typeface="Calibri"/>
                <a:sym typeface="Calibri"/>
              </a:rPr>
              <a:t>funding </a:t>
            </a:r>
            <a:r>
              <a:rPr b="0" i="0" lang="en-US" sz="2400" u="sng" cap="none" strike="noStrike">
                <a:solidFill>
                  <a:srgbClr val="000000"/>
                </a:solidFill>
                <a:latin typeface="Calibri"/>
                <a:ea typeface="Calibri"/>
                <a:cs typeface="Calibri"/>
                <a:sym typeface="Calibri"/>
              </a:rPr>
              <a:t>priorities</a:t>
            </a:r>
            <a:r>
              <a:rPr b="0" i="0" lang="en-US" sz="2400" u="none" cap="none" strike="noStrike">
                <a:solidFill>
                  <a:srgbClr val="000000"/>
                </a:solidFill>
                <a:latin typeface="Calibri"/>
                <a:ea typeface="Calibri"/>
                <a:cs typeface="Calibri"/>
                <a:sym typeface="Calibri"/>
              </a:rPr>
              <a:t> from the school’s strategic plan, ranked by the order of importance.</a:t>
            </a:r>
            <a:r>
              <a:rPr lang="en-US" sz="2400">
                <a:solidFill>
                  <a:srgbClr val="000000"/>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247650" lvl="0" marL="400050" marR="0" rtl="0" algn="l">
              <a:lnSpc>
                <a:spcPct val="100000"/>
              </a:lnSpc>
              <a:spcBef>
                <a:spcPts val="0"/>
              </a:spcBef>
              <a:spcAft>
                <a:spcPts val="0"/>
              </a:spcAft>
              <a:buClr>
                <a:schemeClr val="dk1"/>
              </a:buClr>
              <a:buSzPts val="2400"/>
              <a:buFont typeface="Arial Black"/>
              <a:buNone/>
            </a:pPr>
            <a:r>
              <a:t/>
            </a:r>
            <a:endParaRPr b="0"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APS Five Focus Area:</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What part of the APS Five is the priority aligned to?</a:t>
            </a:r>
            <a:endParaRPr b="0" i="0" sz="2400" u="none" cap="none" strike="noStrike">
              <a:solidFill>
                <a:srgbClr val="000000"/>
              </a:solidFill>
              <a:latin typeface="Calibri"/>
              <a:ea typeface="Calibri"/>
              <a:cs typeface="Calibri"/>
              <a:sym typeface="Calibri"/>
            </a:endParaRPr>
          </a:p>
          <a:p>
            <a:pPr indent="-247650" lvl="0" marL="400050" marR="0" rtl="0" algn="l">
              <a:lnSpc>
                <a:spcPct val="100000"/>
              </a:lnSpc>
              <a:spcBef>
                <a:spcPts val="0"/>
              </a:spcBef>
              <a:spcAft>
                <a:spcPts val="0"/>
              </a:spcAft>
              <a:buClr>
                <a:schemeClr val="dk1"/>
              </a:buClr>
              <a:buSzPts val="2400"/>
              <a:buFont typeface="Arial Black"/>
              <a:buNone/>
            </a:pPr>
            <a:r>
              <a:t/>
            </a:r>
            <a:endParaRPr b="1"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Strategies:</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Lays out specific objectives for school’s improvement.</a:t>
            </a:r>
            <a:endParaRPr b="0" i="0" sz="2400" u="none" cap="none" strike="noStrike">
              <a:solidFill>
                <a:srgbClr val="000000"/>
              </a:solidFill>
              <a:latin typeface="Calibri"/>
              <a:ea typeface="Calibri"/>
              <a:cs typeface="Calibri"/>
              <a:sym typeface="Calibri"/>
            </a:endParaRPr>
          </a:p>
          <a:p>
            <a:pPr indent="-247650" lvl="0" marL="400050" marR="0" rtl="0" algn="l">
              <a:lnSpc>
                <a:spcPct val="100000"/>
              </a:lnSpc>
              <a:spcBef>
                <a:spcPts val="0"/>
              </a:spcBef>
              <a:spcAft>
                <a:spcPts val="0"/>
              </a:spcAft>
              <a:buClr>
                <a:schemeClr val="dk1"/>
              </a:buClr>
              <a:buSzPts val="2400"/>
              <a:buFont typeface="Arial Black"/>
              <a:buNone/>
            </a:pPr>
            <a:r>
              <a:t/>
            </a:r>
            <a:endParaRPr b="1" i="0" sz="2400" u="none" cap="none" strike="noStrike">
              <a:solidFill>
                <a:srgbClr val="000000"/>
              </a:solidFill>
              <a:latin typeface="Calibri"/>
              <a:ea typeface="Calibri"/>
              <a:cs typeface="Calibri"/>
              <a:sym typeface="Calibri"/>
            </a:endParaRPr>
          </a:p>
          <a:p>
            <a:pPr indent="-400050" lvl="0" marL="400050" marR="0" rtl="0" algn="l">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Request: </a:t>
            </a:r>
            <a:r>
              <a:rPr b="0" i="0" lang="en-US" sz="2400" u="none" cap="none" strike="noStrike">
                <a:solidFill>
                  <a:srgbClr val="000000"/>
                </a:solidFill>
                <a:latin typeface="Calibri"/>
                <a:ea typeface="Calibri"/>
                <a:cs typeface="Calibri"/>
                <a:sym typeface="Calibri"/>
              </a:rPr>
              <a:t>“The Ask”</a:t>
            </a:r>
            <a:r>
              <a:rPr lang="en-US" sz="2400">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 What needs to be funded in order to support the strategy?</a:t>
            </a:r>
            <a:r>
              <a:rPr lang="en-US" sz="2400">
                <a:solidFill>
                  <a:srgbClr val="000000"/>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247650" lvl="0" marL="400050" marR="0" rtl="0" algn="l">
              <a:lnSpc>
                <a:spcPct val="100000"/>
              </a:lnSpc>
              <a:spcBef>
                <a:spcPts val="0"/>
              </a:spcBef>
              <a:spcAft>
                <a:spcPts val="0"/>
              </a:spcAft>
              <a:buClr>
                <a:schemeClr val="dk1"/>
              </a:buClr>
              <a:buSzPts val="2400"/>
              <a:buFont typeface="Arial Black"/>
              <a:buNone/>
            </a:pPr>
            <a:r>
              <a:t/>
            </a:r>
            <a:endParaRPr b="0"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Amount:</a:t>
            </a:r>
            <a:r>
              <a:rPr b="0" i="0" lang="en-US" sz="2400" u="none" cap="none" strike="noStrike">
                <a:solidFill>
                  <a:srgbClr val="000000"/>
                </a:solidFill>
                <a:latin typeface="Calibri"/>
                <a:ea typeface="Calibri"/>
                <a:cs typeface="Calibri"/>
                <a:sym typeface="Calibri"/>
              </a:rPr>
              <a:t> What is the cost associated with the Request?</a:t>
            </a:r>
            <a:endParaRPr b="0" i="0" sz="2400" u="none" cap="none" strike="noStrike">
              <a:solidFill>
                <a:srgbClr val="000000"/>
              </a:solidFill>
              <a:latin typeface="Calibri"/>
              <a:ea typeface="Calibri"/>
              <a:cs typeface="Calibri"/>
              <a:sym typeface="Calibri"/>
            </a:endParaRPr>
          </a:p>
        </p:txBody>
      </p:sp>
      <p:sp>
        <p:nvSpPr>
          <p:cNvPr id="513" name="Google Shape;513;p8"/>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9"/>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520" name="Google Shape;520;p9"/>
          <p:cNvGraphicFramePr/>
          <p:nvPr/>
        </p:nvGraphicFramePr>
        <p:xfrm>
          <a:off x="3640678" y="1240623"/>
          <a:ext cx="3000000" cy="3000000"/>
        </p:xfrm>
        <a:graphic>
          <a:graphicData uri="http://schemas.openxmlformats.org/drawingml/2006/table">
            <a:tbl>
              <a:tblPr bandRow="1" firstRow="1">
                <a:noFill/>
                <a:tableStyleId>{0EB83E11-588C-441E-9767-C8DBBE5BF719}</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u="none" cap="none" strike="noStrike"/>
                        <a:t>Priorities</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APS FIVE Focus Area</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Strategies</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u="none" cap="none" strike="noStrike">
                          <a:solidFill>
                            <a:schemeClr val="lt1"/>
                          </a:solidFill>
                        </a:rPr>
                        <a:t>Requests</a:t>
                      </a:r>
                      <a:endParaRPr b="1" sz="1400" u="none" cap="none" strike="noStrike">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Amount</a:t>
                      </a:r>
                      <a:endParaRPr sz="1400" u="none" cap="none" strike="noStrike">
                        <a:latin typeface="Calibri"/>
                        <a:ea typeface="Calibri"/>
                        <a:cs typeface="Calibri"/>
                        <a:sym typeface="Calibri"/>
                      </a:endParaRPr>
                    </a:p>
                  </a:txBody>
                  <a:tcPr marT="34300" marB="34300" marR="68575" marL="68575" anchor="ctr"/>
                </a:tc>
              </a:tr>
              <a:tr h="361375">
                <a:tc>
                  <a:txBody>
                    <a:bodyPr/>
                    <a:lstStyle/>
                    <a:p>
                      <a:pPr indent="0" lvl="0" marL="0" rtl="0" algn="l">
                        <a:spcBef>
                          <a:spcPts val="0"/>
                        </a:spcBef>
                        <a:spcAft>
                          <a:spcPts val="0"/>
                        </a:spcAft>
                        <a:buClr>
                          <a:schemeClr val="dk1"/>
                        </a:buClr>
                        <a:buSzPts val="1100"/>
                        <a:buFont typeface="Arial"/>
                        <a:buNone/>
                      </a:pPr>
                      <a:r>
                        <a:rPr lang="en-US" sz="1200">
                          <a:latin typeface="Calibri"/>
                          <a:ea typeface="Calibri"/>
                          <a:cs typeface="Calibri"/>
                          <a:sym typeface="Calibri"/>
                        </a:rPr>
                        <a:t>Ensure students are reading on grade level and showing growth as it pertains to ELA</a:t>
                      </a:r>
                      <a:endParaRPr sz="1200"/>
                    </a:p>
                  </a:txBody>
                  <a:tcPr marT="34300" marB="34300" marR="68575" marL="68575" anchor="ctr"/>
                </a:tc>
                <a:tc>
                  <a:txBody>
                    <a:bodyPr/>
                    <a:lstStyle/>
                    <a:p>
                      <a:pPr indent="0" lvl="0" marL="0" marR="0" rtl="0" algn="l">
                        <a:spcBef>
                          <a:spcPts val="0"/>
                        </a:spcBef>
                        <a:spcAft>
                          <a:spcPts val="0"/>
                        </a:spcAft>
                        <a:buNone/>
                      </a:pPr>
                      <a:r>
                        <a:rPr lang="en-US" sz="800"/>
                        <a:t>Curriculum and Instruction</a:t>
                      </a:r>
                      <a:endParaRPr sz="800"/>
                    </a:p>
                  </a:txBody>
                  <a:tcPr marT="34300" marB="34300" marR="68575" marL="68575" anchor="ctr"/>
                </a:tc>
                <a:tc>
                  <a:txBody>
                    <a:bodyPr/>
                    <a:lstStyle/>
                    <a:p>
                      <a:pPr indent="0" lvl="0" marL="0" marR="0" rtl="0" algn="l">
                        <a:spcBef>
                          <a:spcPts val="0"/>
                        </a:spcBef>
                        <a:spcAft>
                          <a:spcPts val="0"/>
                        </a:spcAft>
                        <a:buNone/>
                      </a:pPr>
                      <a:r>
                        <a:rPr lang="en-US" sz="800"/>
                        <a:t>Fund reading progams (WW/ Fundations/ Heggerty/ MyLexia)</a:t>
                      </a:r>
                      <a:endParaRPr sz="800"/>
                    </a:p>
                  </a:txBody>
                  <a:tcPr marT="34300" marB="34300" marR="68575" marL="68575" anchor="ctr"/>
                </a:tc>
                <a:tc>
                  <a:txBody>
                    <a:bodyPr/>
                    <a:lstStyle/>
                    <a:p>
                      <a:pPr indent="0" lvl="0" marL="0" rtl="0" algn="l">
                        <a:spcBef>
                          <a:spcPts val="0"/>
                        </a:spcBef>
                        <a:spcAft>
                          <a:spcPts val="0"/>
                        </a:spcAft>
                        <a:buClr>
                          <a:schemeClr val="dk1"/>
                        </a:buClr>
                        <a:buFont typeface="Arial"/>
                        <a:buNone/>
                      </a:pPr>
                      <a:r>
                        <a:rPr lang="en-US" sz="800"/>
                        <a:t>Allot funds to repurchase Wit and Wisdom consumables, leveled texts and reading supports</a:t>
                      </a:r>
                      <a:endParaRPr sz="800"/>
                    </a:p>
                  </a:txBody>
                  <a:tcPr marT="34300" marB="34300" marR="68575" marL="68575" anchor="ctr"/>
                </a:tc>
                <a:tc>
                  <a:txBody>
                    <a:bodyPr/>
                    <a:lstStyle/>
                    <a:p>
                      <a:pPr indent="0" lvl="0" marL="0" marR="0" rtl="0" algn="l">
                        <a:spcBef>
                          <a:spcPts val="0"/>
                        </a:spcBef>
                        <a:spcAft>
                          <a:spcPts val="0"/>
                        </a:spcAft>
                        <a:buNone/>
                      </a:pPr>
                      <a:r>
                        <a:rPr lang="en-US" sz="800"/>
                        <a:t>$20,000</a:t>
                      </a:r>
                      <a:endParaRPr sz="800"/>
                    </a:p>
                  </a:txBody>
                  <a:tcPr marT="34300" marB="34300" marR="68575" marL="68575" anchor="ctr"/>
                </a:tc>
              </a:tr>
              <a:tr h="361375">
                <a:tc>
                  <a:txBody>
                    <a:bodyPr/>
                    <a:lstStyle/>
                    <a:p>
                      <a:pPr indent="0" lvl="0" marL="0" rtl="0" algn="l">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Make sure subgroups are making academic progress across all content areas </a:t>
                      </a:r>
                      <a:endParaRPr sz="900"/>
                    </a:p>
                  </a:txBody>
                  <a:tcPr marT="34300" marB="34300" marR="68575" marL="68575" anchor="ctr">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US" sz="800"/>
                        <a:t>Curriculum and Instruction</a:t>
                      </a:r>
                      <a:endParaRPr sz="800"/>
                    </a:p>
                  </a:txBody>
                  <a:tcPr marT="34300" marB="34300" marR="68575" marL="68575" anchor="ctr"/>
                </a:tc>
                <a:tc>
                  <a:txBody>
                    <a:bodyPr/>
                    <a:lstStyle/>
                    <a:p>
                      <a:pPr indent="0" lvl="0" marL="0" marR="0" rtl="0" algn="l">
                        <a:spcBef>
                          <a:spcPts val="0"/>
                        </a:spcBef>
                        <a:spcAft>
                          <a:spcPts val="0"/>
                        </a:spcAft>
                        <a:buNone/>
                      </a:pPr>
                      <a:r>
                        <a:rPr lang="en-US" sz="800"/>
                        <a:t>Hire EIP teachers to support intervention and reduce class size (innovative model)</a:t>
                      </a:r>
                      <a:endParaRPr sz="800"/>
                    </a:p>
                  </a:txBody>
                  <a:tcPr marT="34300" marB="34300" marR="68575" marL="68575" anchor="ctr"/>
                </a:tc>
                <a:tc>
                  <a:txBody>
                    <a:bodyPr/>
                    <a:lstStyle/>
                    <a:p>
                      <a:pPr indent="0" lvl="0" marL="0" marR="0" rtl="0" algn="l">
                        <a:spcBef>
                          <a:spcPts val="0"/>
                        </a:spcBef>
                        <a:spcAft>
                          <a:spcPts val="0"/>
                        </a:spcAft>
                        <a:buNone/>
                      </a:pPr>
                      <a:r>
                        <a:rPr lang="en-US" sz="800"/>
                        <a:t>8 EIP teachers</a:t>
                      </a:r>
                      <a:endParaRPr sz="800"/>
                    </a:p>
                    <a:p>
                      <a:pPr indent="0" lvl="0" marL="0" marR="0" rtl="0" algn="l">
                        <a:spcBef>
                          <a:spcPts val="0"/>
                        </a:spcBef>
                        <a:spcAft>
                          <a:spcPts val="0"/>
                        </a:spcAft>
                        <a:buNone/>
                      </a:pPr>
                      <a:r>
                        <a:rPr lang="en-US" sz="800"/>
                        <a:t>-2 in 2nd</a:t>
                      </a:r>
                      <a:endParaRPr sz="800"/>
                    </a:p>
                    <a:p>
                      <a:pPr indent="0" lvl="0" marL="0" marR="0" rtl="0" algn="l">
                        <a:spcBef>
                          <a:spcPts val="0"/>
                        </a:spcBef>
                        <a:spcAft>
                          <a:spcPts val="0"/>
                        </a:spcAft>
                        <a:buNone/>
                      </a:pPr>
                      <a:r>
                        <a:rPr lang="en-US" sz="800"/>
                        <a:t>-2 in 4th</a:t>
                      </a:r>
                      <a:endParaRPr sz="800"/>
                    </a:p>
                    <a:p>
                      <a:pPr indent="0" lvl="0" marL="0" marR="0" rtl="0" algn="l">
                        <a:spcBef>
                          <a:spcPts val="0"/>
                        </a:spcBef>
                        <a:spcAft>
                          <a:spcPts val="0"/>
                        </a:spcAft>
                        <a:buNone/>
                      </a:pPr>
                      <a:r>
                        <a:rPr lang="en-US" sz="800"/>
                        <a:t>-1 in 5th</a:t>
                      </a:r>
                      <a:endParaRPr sz="800"/>
                    </a:p>
                    <a:p>
                      <a:pPr indent="0" lvl="0" marL="0" marR="0" rtl="0" algn="l">
                        <a:spcBef>
                          <a:spcPts val="0"/>
                        </a:spcBef>
                        <a:spcAft>
                          <a:spcPts val="0"/>
                        </a:spcAft>
                        <a:buNone/>
                      </a:pPr>
                      <a:r>
                        <a:rPr lang="en-US" sz="800"/>
                        <a:t>- 1.5 for PC (split with ESOL)</a:t>
                      </a:r>
                      <a:endParaRPr sz="800"/>
                    </a:p>
                    <a:p>
                      <a:pPr indent="0" lvl="0" marL="0" marR="0" rtl="0" algn="l">
                        <a:spcBef>
                          <a:spcPts val="0"/>
                        </a:spcBef>
                        <a:spcAft>
                          <a:spcPts val="0"/>
                        </a:spcAft>
                        <a:buNone/>
                      </a:pPr>
                      <a:r>
                        <a:rPr lang="en-US" sz="800"/>
                        <a:t>- .5 for MC (split with ESOl</a:t>
                      </a:r>
                      <a:endParaRPr sz="800"/>
                    </a:p>
                    <a:p>
                      <a:pPr indent="0" lvl="0" marL="0" marR="0" rtl="0" algn="l">
                        <a:spcBef>
                          <a:spcPts val="0"/>
                        </a:spcBef>
                        <a:spcAft>
                          <a:spcPts val="0"/>
                        </a:spcAft>
                        <a:buNone/>
                      </a:pPr>
                      <a:r>
                        <a:t/>
                      </a:r>
                      <a:endParaRPr sz="800"/>
                    </a:p>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rPr lang="en-US" sz="800"/>
                        <a:t>$764,547</a:t>
                      </a:r>
                      <a:endParaRPr sz="800"/>
                    </a:p>
                  </a:txBody>
                  <a:tcPr marT="34300" marB="34300" marR="68575" marL="68575" anchor="ctr"/>
                </a:tc>
              </a:tr>
              <a:tr h="36137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Build systems that increase academic and emotional growth for all students.</a:t>
                      </a:r>
                      <a:endParaRPr sz="1100">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US" sz="800"/>
                        <a:t>Whole Child/ Intervention</a:t>
                      </a:r>
                      <a:endParaRPr sz="800"/>
                    </a:p>
                  </a:txBody>
                  <a:tcPr marT="34300" marB="34300" marR="68575" marL="68575" anchor="ctr">
                    <a:lnL cap="flat" cmpd="sng" w="12700">
                      <a:solidFill>
                        <a:srgbClr val="FFFFFF"/>
                      </a:solidFill>
                      <a:prstDash val="solid"/>
                      <a:round/>
                      <a:headEnd len="sm" w="sm" type="none"/>
                      <a:tailEnd len="sm" w="sm" type="none"/>
                    </a:lnL>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Fund wrap around supports</a:t>
                      </a:r>
                      <a:endParaRPr sz="800"/>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Continue to fund school counselor and SSW</a:t>
                      </a:r>
                      <a:endParaRPr sz="800"/>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$132,339 (SSW District Funded)</a:t>
                      </a:r>
                      <a:endParaRPr sz="800"/>
                    </a:p>
                  </a:txBody>
                  <a:tcPr marT="34300" marB="34300" marR="68575" marL="68575" anchor="ctr">
                    <a:lnB cap="flat" cmpd="sng" w="12700">
                      <a:solidFill>
                        <a:schemeClr val="lt1"/>
                      </a:solidFill>
                      <a:prstDash val="solid"/>
                      <a:round/>
                      <a:headEnd len="sm" w="sm" type="none"/>
                      <a:tailEnd len="sm" w="sm" type="none"/>
                    </a:lnB>
                  </a:tcPr>
                </a:tc>
              </a:tr>
              <a:tr h="36137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Increase student mastery in Math, Science and Social Studies </a:t>
                      </a:r>
                      <a:endParaRPr sz="1100">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US" sz="800"/>
                        <a:t>Curriculum and Instruction</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Fund math program supplements as needed (Envision/ GADOE/ Progress Learning/ Happy Numbers)</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800"/>
                        <a:t>Allot funds to repurchase Progress Learning, Happy Numbers, SS Weekly.</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$20,000</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
        <p:nvSpPr>
          <p:cNvPr id="521" name="Google Shape;521;p9"/>
          <p:cNvSpPr txBox="1"/>
          <p:nvPr>
            <p:ph idx="12" type="sldNum"/>
          </p:nvPr>
        </p:nvSpPr>
        <p:spPr>
          <a:xfrm>
            <a:off x="10991088" y="6413619"/>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522" name="Google Shape;522;p9"/>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523" name="Google Shape;523;p9"/>
          <p:cNvSpPr txBox="1"/>
          <p:nvPr/>
        </p:nvSpPr>
        <p:spPr>
          <a:xfrm>
            <a:off x="3419476" y="324379"/>
            <a:ext cx="8772524"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Century Schoolbook"/>
              <a:buNone/>
            </a:pPr>
            <a:r>
              <a:rPr b="1" lang="en-US" sz="2700">
                <a:solidFill>
                  <a:srgbClr val="000000"/>
                </a:solidFill>
                <a:latin typeface="Century Schoolbook"/>
                <a:ea typeface="Century Schoolbook"/>
                <a:cs typeface="Century Schoolbook"/>
                <a:sym typeface="Century Schoolbook"/>
              </a:rPr>
              <a:t>FY25</a:t>
            </a:r>
            <a:r>
              <a:rPr b="1" i="0" lang="en-US" sz="2700" u="none" cap="none" strike="noStrike">
                <a:solidFill>
                  <a:srgbClr val="000000"/>
                </a:solidFill>
                <a:latin typeface="Century Schoolbook"/>
                <a:ea typeface="Century Schoolbook"/>
                <a:cs typeface="Century Schoolbook"/>
                <a:sym typeface="Century Schoolbook"/>
              </a:rPr>
              <a:t> Strategic Plan Break-out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022 Principal's Report Template - Mtg 1">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2014-12-15T21:46:52Z</dcterms:created>
  <dc:creator>Graphics Designer Office of Communications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ies>
</file>