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</p:sldMasterIdLst>
  <p:notesMasterIdLst>
    <p:notesMasterId r:id="rId13"/>
  </p:notesMasterIdLst>
  <p:sldIdLst>
    <p:sldId id="296" r:id="rId3"/>
    <p:sldId id="289" r:id="rId4"/>
    <p:sldId id="287" r:id="rId5"/>
    <p:sldId id="301" r:id="rId6"/>
    <p:sldId id="278" r:id="rId7"/>
    <p:sldId id="285" r:id="rId8"/>
    <p:sldId id="304" r:id="rId9"/>
    <p:sldId id="297" r:id="rId10"/>
    <p:sldId id="303" r:id="rId11"/>
    <p:sldId id="299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C00000"/>
    <a:srgbClr val="D8232A"/>
    <a:srgbClr val="009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22956B-C35B-42A3-B0F7-9B6BF29293C2}" v="8" dt="2026-01-20T21:34:27.328"/>
    <p1510:client id="{DB92DFBA-835B-46C6-99BF-0B31C66901F9}" v="15" dt="2026-01-21T03:45:19.3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2"/>
  </p:normalViewPr>
  <p:slideViewPr>
    <p:cSldViewPr snapToGrid="0">
      <p:cViewPr varScale="1">
        <p:scale>
          <a:sx n="62" d="100"/>
          <a:sy n="62" d="100"/>
        </p:scale>
        <p:origin x="1042" y="5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335328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7018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5ec84037e1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5ec84037e1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4500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5ec84037e1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5ec84037e1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19671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>
          <a:extLst>
            <a:ext uri="{FF2B5EF4-FFF2-40B4-BE49-F238E27FC236}">
              <a16:creationId xmlns:a16="http://schemas.microsoft.com/office/drawing/2014/main" id="{7016BBCF-BED9-95AF-0A85-77084E9BC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5ec84037e1_0_13:notes">
            <a:extLst>
              <a:ext uri="{FF2B5EF4-FFF2-40B4-BE49-F238E27FC236}">
                <a16:creationId xmlns:a16="http://schemas.microsoft.com/office/drawing/2014/main" id="{376DF729-3FD3-D866-D5CB-093CC8CB74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5ec84037e1_0_13:notes">
            <a:extLst>
              <a:ext uri="{FF2B5EF4-FFF2-40B4-BE49-F238E27FC236}">
                <a16:creationId xmlns:a16="http://schemas.microsoft.com/office/drawing/2014/main" id="{F830C580-54F8-0A9B-2094-CE6E1C0FED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73457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5ec84037e1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5ec84037e1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6797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7DA5284F-17EC-DC1C-62F7-4A50DC93B1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E8BCCE26-21D6-C7C8-1BE7-5298C3C834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748A78DA-674D-0D5A-B2C6-91859CE839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366330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7DA5284F-17EC-DC1C-62F7-4A50DC93B1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E8BCCE26-21D6-C7C8-1BE7-5298C3C834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748A78DA-674D-0D5A-B2C6-91859CE839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9587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671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6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6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9pPr>
          </a:lstStyle>
          <a:p>
            <a:endParaRPr/>
          </a:p>
        </p:txBody>
      </p:sp>
      <p:sp>
        <p:nvSpPr>
          <p:cNvPr id="22" name="Google Shape;22;p3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68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491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8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8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1714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1800">
                <a:solidFill>
                  <a:srgbClr val="888888"/>
                </a:solidFill>
              </a:defRPr>
            </a:lvl1pPr>
            <a:lvl2pPr marL="68580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1500">
                <a:solidFill>
                  <a:srgbClr val="888888"/>
                </a:solidFill>
              </a:defRPr>
            </a:lvl2pPr>
            <a:lvl3pPr marL="102870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350">
                <a:solidFill>
                  <a:srgbClr val="888888"/>
                </a:solidFill>
              </a:defRPr>
            </a:lvl3pPr>
            <a:lvl4pPr marL="137160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4pPr>
            <a:lvl5pPr marL="171450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5pPr>
            <a:lvl6pPr marL="205740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3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19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9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9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579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0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40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42900" lvl="0" indent="-1714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 b="1"/>
            </a:lvl1pPr>
            <a:lvl2pPr marL="68580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2pPr>
            <a:lvl3pPr marL="102870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 b="1"/>
            </a:lvl3pPr>
            <a:lvl4pPr marL="137160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4pPr>
            <a:lvl5pPr marL="171450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5pPr>
            <a:lvl6pPr marL="205740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endParaRPr/>
          </a:p>
        </p:txBody>
      </p:sp>
      <p:sp>
        <p:nvSpPr>
          <p:cNvPr id="47" name="Google Shape;47;p40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40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42900" lvl="0" indent="-1714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 b="1"/>
            </a:lvl1pPr>
            <a:lvl2pPr marL="68580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2pPr>
            <a:lvl3pPr marL="102870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 b="1"/>
            </a:lvl3pPr>
            <a:lvl4pPr marL="137160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4pPr>
            <a:lvl5pPr marL="171450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5pPr>
            <a:lvl6pPr marL="205740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endParaRPr/>
          </a:p>
        </p:txBody>
      </p:sp>
      <p:sp>
        <p:nvSpPr>
          <p:cNvPr id="49" name="Google Shape;49;p40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4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4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4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2569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4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4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4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222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42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3238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2400"/>
            </a:lvl1pPr>
            <a:lvl2pPr marL="685800" lvl="1" indent="-30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100"/>
            </a:lvl2pPr>
            <a:lvl3pPr marL="1028700" lvl="2" indent="-2857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3pPr>
            <a:lvl4pPr marL="1371600" lvl="3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4pPr>
            <a:lvl5pPr marL="1714500" lvl="4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5pPr>
            <a:lvl6pPr marL="2057400" lvl="5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6pPr>
            <a:lvl7pPr marL="2400300" lvl="6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7pPr>
            <a:lvl8pPr marL="2743200" lvl="7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8pPr>
            <a:lvl9pPr marL="3086100" lvl="8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42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1714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1pPr>
            <a:lvl2pPr marL="68580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050"/>
            </a:lvl2pPr>
            <a:lvl3pPr marL="102870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3pPr>
            <a:lvl4pPr marL="137160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4pPr>
            <a:lvl5pPr marL="171450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5pPr>
            <a:lvl6pPr marL="205740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4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4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4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964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3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3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43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1714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1pPr>
            <a:lvl2pPr marL="68580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050"/>
            </a:lvl2pPr>
            <a:lvl3pPr marL="102870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3pPr>
            <a:lvl4pPr marL="137160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4pPr>
            <a:lvl5pPr marL="171450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5pPr>
            <a:lvl6pPr marL="205740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4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4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4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833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44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80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4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4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4863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5"/>
          <p:cNvSpPr txBox="1">
            <a:spLocks noGrp="1"/>
          </p:cNvSpPr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45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4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4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4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67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0060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hyperlink" Target="MorrisBrandon.co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1191584" y="1228209"/>
            <a:ext cx="7952416" cy="79260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7592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00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PTO GENERAL MEETING</a:t>
            </a: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1334386" y="2221494"/>
            <a:ext cx="7297550" cy="1044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l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dirty="0">
                <a:solidFill>
                  <a:srgbClr val="D8232A"/>
                </a:solidFill>
                <a:latin typeface="Helvetica"/>
              </a:rPr>
              <a:t>FRIDAY, JANUARY 23, 2026</a:t>
            </a:r>
            <a:endParaRPr lang="en-US" b="1" i="1" dirty="0">
              <a:solidFill>
                <a:srgbClr val="D8232A"/>
              </a:solidFill>
              <a:latin typeface="Helvetica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i="1" dirty="0">
                <a:solidFill>
                  <a:srgbClr val="D8232A"/>
                </a:solidFill>
                <a:latin typeface="Helvetica" pitchFamily="2" charset="0"/>
              </a:rPr>
              <a:t>Zoom</a:t>
            </a:r>
          </a:p>
        </p:txBody>
      </p:sp>
      <p:cxnSp>
        <p:nvCxnSpPr>
          <p:cNvPr id="56" name="Google Shape;56;p13"/>
          <p:cNvCxnSpPr>
            <a:cxnSpLocks/>
          </p:cNvCxnSpPr>
          <p:nvPr/>
        </p:nvCxnSpPr>
        <p:spPr>
          <a:xfrm>
            <a:off x="1334386" y="1935749"/>
            <a:ext cx="7607595" cy="0"/>
          </a:xfrm>
          <a:prstGeom prst="straightConnector1">
            <a:avLst/>
          </a:prstGeom>
          <a:noFill/>
          <a:ln w="63500" cap="flat" cmpd="sng">
            <a:solidFill>
              <a:srgbClr val="D8232A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4585" y="1096676"/>
            <a:ext cx="997000" cy="10668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41441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D92DFBDA-799F-C8B5-7A1A-38DE287B9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>
            <a:extLst>
              <a:ext uri="{FF2B5EF4-FFF2-40B4-BE49-F238E27FC236}">
                <a16:creationId xmlns:a16="http://schemas.microsoft.com/office/drawing/2014/main" id="{1FE0BF4F-EAED-A847-30D7-75FF82E206A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124186" y="2022914"/>
            <a:ext cx="7952416" cy="79260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7592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200" b="1" dirty="0"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Principal’s Coffee Talk</a:t>
            </a:r>
          </a:p>
        </p:txBody>
      </p:sp>
      <p:cxnSp>
        <p:nvCxnSpPr>
          <p:cNvPr id="56" name="Google Shape;56;p13">
            <a:extLst>
              <a:ext uri="{FF2B5EF4-FFF2-40B4-BE49-F238E27FC236}">
                <a16:creationId xmlns:a16="http://schemas.microsoft.com/office/drawing/2014/main" id="{ACE6167E-EBE0-39B9-803D-E2E44DBEC11C}"/>
              </a:ext>
            </a:extLst>
          </p:cNvPr>
          <p:cNvCxnSpPr>
            <a:cxnSpLocks/>
          </p:cNvCxnSpPr>
          <p:nvPr/>
        </p:nvCxnSpPr>
        <p:spPr>
          <a:xfrm>
            <a:off x="1266988" y="2724888"/>
            <a:ext cx="5996329" cy="0"/>
          </a:xfrm>
          <a:prstGeom prst="straightConnector1">
            <a:avLst/>
          </a:prstGeom>
          <a:noFill/>
          <a:ln w="63500" cap="flat" cmpd="sng">
            <a:solidFill>
              <a:srgbClr val="D8232A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57" name="Google Shape;57;p13">
            <a:extLst>
              <a:ext uri="{FF2B5EF4-FFF2-40B4-BE49-F238E27FC236}">
                <a16:creationId xmlns:a16="http://schemas.microsoft.com/office/drawing/2014/main" id="{7400BF18-59D3-52E1-2BA0-2F7FCEE048F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7187" y="1885815"/>
            <a:ext cx="997000" cy="10668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9" name="Google Shape;55;p13">
            <a:extLst>
              <a:ext uri="{FF2B5EF4-FFF2-40B4-BE49-F238E27FC236}">
                <a16:creationId xmlns:a16="http://schemas.microsoft.com/office/drawing/2014/main" id="{B09F05E1-BC43-B6D8-66B1-059C8C805D8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274131" y="2730363"/>
            <a:ext cx="7290407" cy="59421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200" b="1" i="1" dirty="0">
                <a:solidFill>
                  <a:srgbClr val="D8232A"/>
                </a:solidFill>
                <a:latin typeface="Helvetica"/>
              </a:rPr>
              <a:t>Jay Bland</a:t>
            </a:r>
            <a:endParaRPr lang="en-US" sz="3200" i="1" dirty="0">
              <a:solidFill>
                <a:srgbClr val="D8232A"/>
              </a:solidFill>
              <a:latin typeface="Helvetica" pitchFamily="2" charset="0"/>
            </a:endParaRPr>
          </a:p>
          <a:p>
            <a:pPr marL="0" indent="0" algn="l">
              <a:lnSpc>
                <a:spcPct val="114999"/>
              </a:lnSpc>
              <a:spcBef>
                <a:spcPts val="0"/>
              </a:spcBef>
            </a:pPr>
            <a:endParaRPr lang="en-US" sz="1400" dirty="0">
              <a:solidFill>
                <a:srgbClr val="D8232A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95754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877487" y="38792"/>
            <a:ext cx="39922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88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AGENDA</a:t>
            </a:r>
          </a:p>
        </p:txBody>
      </p:sp>
      <p:cxnSp>
        <p:nvCxnSpPr>
          <p:cNvPr id="64" name="Google Shape;64;p14"/>
          <p:cNvCxnSpPr>
            <a:cxnSpLocks/>
          </p:cNvCxnSpPr>
          <p:nvPr/>
        </p:nvCxnSpPr>
        <p:spPr>
          <a:xfrm>
            <a:off x="898326" y="813847"/>
            <a:ext cx="7565909" cy="0"/>
          </a:xfrm>
          <a:prstGeom prst="straightConnector1">
            <a:avLst/>
          </a:prstGeom>
          <a:noFill/>
          <a:ln w="63500" cap="flat" cmpd="sng">
            <a:solidFill>
              <a:srgbClr val="D8232A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5612" y="111647"/>
            <a:ext cx="751875" cy="8045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6" name="Google Shape;19;p4">
            <a:extLst>
              <a:ext uri="{FF2B5EF4-FFF2-40B4-BE49-F238E27FC236}">
                <a16:creationId xmlns:a16="http://schemas.microsoft.com/office/drawing/2014/main" id="{A20A3AE0-C5A6-7246-BE16-239A48C00DE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CF128A-8ECC-9B31-A13A-B3BDE1C07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612" y="1016203"/>
            <a:ext cx="8895546" cy="3416400"/>
          </a:xfrm>
        </p:spPr>
        <p:txBody>
          <a:bodyPr/>
          <a:lstStyle/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400" kern="100" dirty="0">
                <a:solidFill>
                  <a:schemeClr val="tx1"/>
                </a:solidFill>
                <a:effectLst/>
                <a:latin typeface="Helvetica"/>
                <a:ea typeface="Calibri"/>
                <a:cs typeface="Times New Roman"/>
              </a:rPr>
              <a:t>Welcome and </a:t>
            </a:r>
            <a:r>
              <a:rPr lang="en-US" sz="2400" kern="100" dirty="0">
                <a:solidFill>
                  <a:schemeClr val="tx1"/>
                </a:solidFill>
                <a:latin typeface="Helvetica"/>
                <a:ea typeface="Calibri"/>
                <a:cs typeface="Times New Roman"/>
              </a:rPr>
              <a:t>Call to Order</a:t>
            </a:r>
            <a:endParaRPr lang="en-US" sz="24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2400" kern="100" dirty="0">
                <a:solidFill>
                  <a:schemeClr val="tx1"/>
                </a:solidFill>
                <a:effectLst/>
                <a:latin typeface="Helvetica"/>
                <a:ea typeface="Calibri"/>
                <a:cs typeface="Times New Roman"/>
              </a:rPr>
              <a:t>Vote to Approve Minutes from </a:t>
            </a:r>
            <a:r>
              <a:rPr lang="en-US" sz="2400" kern="100" dirty="0">
                <a:solidFill>
                  <a:schemeClr val="tx1"/>
                </a:solidFill>
                <a:latin typeface="Helvetica"/>
                <a:ea typeface="Calibri"/>
                <a:cs typeface="Times New Roman"/>
              </a:rPr>
              <a:t>October</a:t>
            </a:r>
            <a:r>
              <a:rPr lang="en-US" sz="2400" kern="100" dirty="0">
                <a:solidFill>
                  <a:schemeClr val="tx1"/>
                </a:solidFill>
                <a:effectLst/>
                <a:latin typeface="Helvetica"/>
                <a:ea typeface="Calibri"/>
                <a:cs typeface="Times New Roman"/>
              </a:rPr>
              <a:t> </a:t>
            </a:r>
            <a:r>
              <a:rPr lang="en-US" sz="2400" kern="100" dirty="0">
                <a:solidFill>
                  <a:schemeClr val="tx1"/>
                </a:solidFill>
                <a:latin typeface="Helvetica"/>
                <a:ea typeface="Calibri"/>
                <a:cs typeface="Times New Roman"/>
              </a:rPr>
              <a:t>2025</a:t>
            </a:r>
            <a:r>
              <a:rPr lang="en-US" sz="2400" kern="100" dirty="0">
                <a:solidFill>
                  <a:schemeClr val="tx1"/>
                </a:solidFill>
                <a:effectLst/>
                <a:latin typeface="Helvetica"/>
                <a:ea typeface="Calibri"/>
                <a:cs typeface="Times New Roman"/>
              </a:rPr>
              <a:t> PTO General Mtg </a:t>
            </a: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itchFamily="2" charset="2"/>
              <a:buChar char="Ø"/>
            </a:pPr>
            <a:r>
              <a:rPr lang="en-US" sz="2400" kern="100" dirty="0">
                <a:solidFill>
                  <a:schemeClr val="tx1"/>
                </a:solidFill>
                <a:latin typeface="Helvetica"/>
                <a:ea typeface="Calibri"/>
                <a:cs typeface="Helvetica"/>
              </a:rPr>
              <a:t>PTO Treasurer Report</a:t>
            </a: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itchFamily="2" charset="2"/>
              <a:buChar char="Ø"/>
            </a:pPr>
            <a:r>
              <a:rPr lang="en-US" sz="2400" kern="100" dirty="0">
                <a:solidFill>
                  <a:schemeClr val="tx1"/>
                </a:solidFill>
                <a:latin typeface="Helvetica"/>
                <a:ea typeface="Calibri"/>
                <a:cs typeface="Times New Roman"/>
              </a:rPr>
              <a:t>PTO Events  </a:t>
            </a:r>
            <a:endParaRPr lang="en-US" sz="2400" dirty="0">
              <a:solidFill>
                <a:schemeClr val="tx1"/>
              </a:solidFill>
            </a:endParaRPr>
          </a:p>
          <a:p>
            <a:pPr marL="285750" marR="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8232A"/>
              </a:buClr>
              <a:buFont typeface="Wingdings" pitchFamily="2" charset="2"/>
              <a:buChar char="Ø"/>
            </a:pPr>
            <a:r>
              <a:rPr lang="en-US" sz="2400" kern="100" dirty="0">
                <a:solidFill>
                  <a:schemeClr val="tx1"/>
                </a:solidFill>
                <a:latin typeface="Helvetica"/>
                <a:ea typeface="Calibri"/>
                <a:cs typeface="Times New Roman"/>
              </a:rPr>
              <a:t>International Baccalaureate (IB) Continuum Presentation</a:t>
            </a:r>
          </a:p>
          <a:p>
            <a:pPr marL="285750" marR="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8232A"/>
              </a:buClr>
              <a:buFont typeface="Wingdings" pitchFamily="2" charset="2"/>
              <a:buChar char="Ø"/>
            </a:pPr>
            <a:r>
              <a:rPr lang="en-US" sz="2400" kern="100" dirty="0">
                <a:solidFill>
                  <a:schemeClr val="tx1"/>
                </a:solidFill>
                <a:effectLst/>
                <a:latin typeface="Helvetica"/>
                <a:ea typeface="Calibri"/>
                <a:cs typeface="Times New Roman"/>
              </a:rPr>
              <a:t>Principal’s Coffee Talk</a:t>
            </a:r>
          </a:p>
        </p:txBody>
      </p:sp>
    </p:spTree>
    <p:extLst>
      <p:ext uri="{BB962C8B-B14F-4D97-AF65-F5344CB8AC3E}">
        <p14:creationId xmlns:p14="http://schemas.microsoft.com/office/powerpoint/2010/main" val="752026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9;p4">
            <a:extLst>
              <a:ext uri="{FF2B5EF4-FFF2-40B4-BE49-F238E27FC236}">
                <a16:creationId xmlns:a16="http://schemas.microsoft.com/office/drawing/2014/main" id="{8EF2CB36-5F13-1F49-A64C-39DACF47FFB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2" name="Google Shape;62;p14">
            <a:extLst>
              <a:ext uri="{FF2B5EF4-FFF2-40B4-BE49-F238E27FC236}">
                <a16:creationId xmlns:a16="http://schemas.microsoft.com/office/drawing/2014/main" id="{026E1C8E-0E3C-A47A-FF5A-69321CB1C8FA}"/>
              </a:ext>
            </a:extLst>
          </p:cNvPr>
          <p:cNvSpPr txBox="1">
            <a:spLocks/>
          </p:cNvSpPr>
          <p:nvPr/>
        </p:nvSpPr>
        <p:spPr>
          <a:xfrm>
            <a:off x="906549" y="71834"/>
            <a:ext cx="8140902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15000"/>
              </a:lnSpc>
              <a:spcBef>
                <a:spcPts val="888"/>
              </a:spcBef>
              <a:buSzPts val="1100"/>
            </a:pPr>
            <a:r>
              <a:rPr lang="en-US" sz="3000" dirty="0"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October 2025 PTO General Meeting Minutes</a:t>
            </a:r>
          </a:p>
        </p:txBody>
      </p:sp>
      <p:cxnSp>
        <p:nvCxnSpPr>
          <p:cNvPr id="3" name="Google Shape;64;p14">
            <a:extLst>
              <a:ext uri="{FF2B5EF4-FFF2-40B4-BE49-F238E27FC236}">
                <a16:creationId xmlns:a16="http://schemas.microsoft.com/office/drawing/2014/main" id="{DACADD46-9CAC-9494-6F12-94A4D6973BB0}"/>
              </a:ext>
            </a:extLst>
          </p:cNvPr>
          <p:cNvCxnSpPr>
            <a:cxnSpLocks/>
          </p:cNvCxnSpPr>
          <p:nvPr/>
        </p:nvCxnSpPr>
        <p:spPr>
          <a:xfrm>
            <a:off x="906549" y="813847"/>
            <a:ext cx="7565909" cy="0"/>
          </a:xfrm>
          <a:prstGeom prst="straightConnector1">
            <a:avLst/>
          </a:prstGeom>
          <a:noFill/>
          <a:ln w="63500" cap="flat" cmpd="sng">
            <a:solidFill>
              <a:srgbClr val="D8232A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4" name="Google Shape;65;p14">
            <a:extLst>
              <a:ext uri="{FF2B5EF4-FFF2-40B4-BE49-F238E27FC236}">
                <a16:creationId xmlns:a16="http://schemas.microsoft.com/office/drawing/2014/main" id="{A62B3775-31BE-F52C-5D1D-B559FF8F35F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5612" y="111647"/>
            <a:ext cx="751875" cy="8045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860385A-F72C-D3C0-1F83-EF54B524567E}"/>
              </a:ext>
            </a:extLst>
          </p:cNvPr>
          <p:cNvSpPr txBox="1"/>
          <p:nvPr/>
        </p:nvSpPr>
        <p:spPr>
          <a:xfrm>
            <a:off x="687590" y="1129990"/>
            <a:ext cx="750237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Helvetica Neue" panose="02000503000000020004"/>
              </a:rPr>
              <a:t>As a reminder, all meeting minutes are posted on our website at </a:t>
            </a:r>
          </a:p>
          <a:p>
            <a:pPr algn="ctr"/>
            <a:r>
              <a:rPr lang="en-US" sz="2000" dirty="0">
                <a:latin typeface="Helvetica Neue" panose="02000503000000020004"/>
                <a:hlinkClick r:id="rId4"/>
              </a:rPr>
              <a:t>MorrisBrandon.com</a:t>
            </a:r>
            <a:endParaRPr lang="en-US" sz="2000" dirty="0">
              <a:latin typeface="Helvetica Neue" panose="02000503000000020004"/>
            </a:endParaRPr>
          </a:p>
          <a:p>
            <a:pPr algn="ctr"/>
            <a:endParaRPr lang="en-US" sz="2000" dirty="0">
              <a:latin typeface="Helvetica Neue" panose="02000503000000020004"/>
            </a:endParaRPr>
          </a:p>
          <a:p>
            <a:pPr algn="ctr"/>
            <a:endParaRPr lang="en-US" sz="2000" dirty="0">
              <a:latin typeface="Helvetica Neue" panose="02000503000000020004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C11CFB9-F4A9-0D50-56C0-84614729EAD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3521" t="30496" r="33401" b="30913"/>
          <a:stretch>
            <a:fillRect/>
          </a:stretch>
        </p:blipFill>
        <p:spPr>
          <a:xfrm>
            <a:off x="3424015" y="2126165"/>
            <a:ext cx="2029523" cy="1984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154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>
          <a:extLst>
            <a:ext uri="{FF2B5EF4-FFF2-40B4-BE49-F238E27FC236}">
              <a16:creationId xmlns:a16="http://schemas.microsoft.com/office/drawing/2014/main" id="{4A10D5E6-0ECD-285B-EC4A-B6A5E38B2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9;p4">
            <a:extLst>
              <a:ext uri="{FF2B5EF4-FFF2-40B4-BE49-F238E27FC236}">
                <a16:creationId xmlns:a16="http://schemas.microsoft.com/office/drawing/2014/main" id="{32F9B160-3DB7-FB55-98FD-4D2E4C4D60B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2" name="Google Shape;62;p14">
            <a:extLst>
              <a:ext uri="{FF2B5EF4-FFF2-40B4-BE49-F238E27FC236}">
                <a16:creationId xmlns:a16="http://schemas.microsoft.com/office/drawing/2014/main" id="{4958ADA6-9EAF-F218-6198-B595045E8178}"/>
              </a:ext>
            </a:extLst>
          </p:cNvPr>
          <p:cNvSpPr txBox="1">
            <a:spLocks/>
          </p:cNvSpPr>
          <p:nvPr/>
        </p:nvSpPr>
        <p:spPr>
          <a:xfrm>
            <a:off x="906549" y="71834"/>
            <a:ext cx="8140902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15000"/>
              </a:lnSpc>
              <a:spcBef>
                <a:spcPts val="888"/>
              </a:spcBef>
              <a:buSzPts val="1100"/>
            </a:pPr>
            <a:r>
              <a:rPr lang="en-US" sz="3000" dirty="0"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October 2025 PTO General Meeting Minutes</a:t>
            </a:r>
          </a:p>
        </p:txBody>
      </p:sp>
      <p:cxnSp>
        <p:nvCxnSpPr>
          <p:cNvPr id="3" name="Google Shape;64;p14">
            <a:extLst>
              <a:ext uri="{FF2B5EF4-FFF2-40B4-BE49-F238E27FC236}">
                <a16:creationId xmlns:a16="http://schemas.microsoft.com/office/drawing/2014/main" id="{CEA3166D-67D2-A34F-6D77-09D492EB6F62}"/>
              </a:ext>
            </a:extLst>
          </p:cNvPr>
          <p:cNvCxnSpPr>
            <a:cxnSpLocks/>
          </p:cNvCxnSpPr>
          <p:nvPr/>
        </p:nvCxnSpPr>
        <p:spPr>
          <a:xfrm>
            <a:off x="906549" y="813847"/>
            <a:ext cx="7565909" cy="0"/>
          </a:xfrm>
          <a:prstGeom prst="straightConnector1">
            <a:avLst/>
          </a:prstGeom>
          <a:noFill/>
          <a:ln w="63500" cap="flat" cmpd="sng">
            <a:solidFill>
              <a:srgbClr val="D8232A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4" name="Google Shape;65;p14">
            <a:extLst>
              <a:ext uri="{FF2B5EF4-FFF2-40B4-BE49-F238E27FC236}">
                <a16:creationId xmlns:a16="http://schemas.microsoft.com/office/drawing/2014/main" id="{5638AEAE-983F-95A7-6D38-86DE9BE723B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5612" y="111647"/>
            <a:ext cx="751875" cy="8045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359955A-06F0-C24F-E0DC-5D06F6045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637" y="1089423"/>
            <a:ext cx="8488171" cy="1299811"/>
          </a:xfrm>
        </p:spPr>
        <p:txBody>
          <a:bodyPr/>
          <a:lstStyle/>
          <a:p>
            <a:pPr marL="139700" indent="0" algn="ctr">
              <a:buNone/>
            </a:pPr>
            <a:r>
              <a:rPr lang="en-US" sz="2400" dirty="0">
                <a:solidFill>
                  <a:schemeClr val="tx1"/>
                </a:solidFill>
              </a:rPr>
              <a:t>Motion to </a:t>
            </a:r>
            <a:r>
              <a:rPr lang="en-US" sz="2400" b="1" dirty="0">
                <a:solidFill>
                  <a:srgbClr val="C00000"/>
                </a:solidFill>
              </a:rPr>
              <a:t>approve</a:t>
            </a:r>
            <a:r>
              <a:rPr lang="en-US" sz="2400" dirty="0">
                <a:solidFill>
                  <a:schemeClr val="tx1"/>
                </a:solidFill>
              </a:rPr>
              <a:t> the October 2025 </a:t>
            </a:r>
          </a:p>
          <a:p>
            <a:pPr marL="139700" indent="0" algn="ctr">
              <a:buNone/>
            </a:pPr>
            <a:r>
              <a:rPr lang="en-US" sz="2400" dirty="0">
                <a:solidFill>
                  <a:schemeClr val="tx1"/>
                </a:solidFill>
              </a:rPr>
              <a:t>PTO General Meeting Minutes</a:t>
            </a:r>
          </a:p>
        </p:txBody>
      </p:sp>
      <p:pic>
        <p:nvPicPr>
          <p:cNvPr id="17" name="Graphic 16" descr="Thumbs up sign with solid fill">
            <a:extLst>
              <a:ext uri="{FF2B5EF4-FFF2-40B4-BE49-F238E27FC236}">
                <a16:creationId xmlns:a16="http://schemas.microsoft.com/office/drawing/2014/main" id="{436E6DA0-1BF9-C547-384F-5F829A2B0D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10134" y="2034267"/>
            <a:ext cx="2295386" cy="2295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468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9;p4">
            <a:extLst>
              <a:ext uri="{FF2B5EF4-FFF2-40B4-BE49-F238E27FC236}">
                <a16:creationId xmlns:a16="http://schemas.microsoft.com/office/drawing/2014/main" id="{8EF2CB36-5F13-1F49-A64C-39DACF47FFB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2" name="Google Shape;62;p14">
            <a:extLst>
              <a:ext uri="{FF2B5EF4-FFF2-40B4-BE49-F238E27FC236}">
                <a16:creationId xmlns:a16="http://schemas.microsoft.com/office/drawing/2014/main" id="{026E1C8E-0E3C-A47A-FF5A-69321CB1C8FA}"/>
              </a:ext>
            </a:extLst>
          </p:cNvPr>
          <p:cNvSpPr txBox="1">
            <a:spLocks/>
          </p:cNvSpPr>
          <p:nvPr/>
        </p:nvSpPr>
        <p:spPr>
          <a:xfrm>
            <a:off x="877486" y="38792"/>
            <a:ext cx="8140902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15000"/>
              </a:lnSpc>
              <a:spcBef>
                <a:spcPts val="888"/>
              </a:spcBef>
              <a:buSzPts val="1100"/>
            </a:pPr>
            <a:r>
              <a:rPr lang="en" sz="3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PTO Treasurer Report: Tricia Ricketts</a:t>
            </a:r>
            <a:endParaRPr lang="en-US" sz="30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3" name="Google Shape;64;p14">
            <a:extLst>
              <a:ext uri="{FF2B5EF4-FFF2-40B4-BE49-F238E27FC236}">
                <a16:creationId xmlns:a16="http://schemas.microsoft.com/office/drawing/2014/main" id="{DACADD46-9CAC-9494-6F12-94A4D6973BB0}"/>
              </a:ext>
            </a:extLst>
          </p:cNvPr>
          <p:cNvCxnSpPr>
            <a:cxnSpLocks/>
          </p:cNvCxnSpPr>
          <p:nvPr/>
        </p:nvCxnSpPr>
        <p:spPr>
          <a:xfrm>
            <a:off x="906549" y="813847"/>
            <a:ext cx="7565909" cy="0"/>
          </a:xfrm>
          <a:prstGeom prst="straightConnector1">
            <a:avLst/>
          </a:prstGeom>
          <a:noFill/>
          <a:ln w="63500" cap="flat" cmpd="sng">
            <a:solidFill>
              <a:srgbClr val="D8232A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4" name="Google Shape;65;p14">
            <a:extLst>
              <a:ext uri="{FF2B5EF4-FFF2-40B4-BE49-F238E27FC236}">
                <a16:creationId xmlns:a16="http://schemas.microsoft.com/office/drawing/2014/main" id="{A62B3775-31BE-F52C-5D1D-B559FF8F35F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5612" y="111647"/>
            <a:ext cx="751875" cy="8045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38500C95-EA25-5DFF-F78D-4BB303F70F4E}"/>
              </a:ext>
            </a:extLst>
          </p:cNvPr>
          <p:cNvSpPr/>
          <p:nvPr/>
        </p:nvSpPr>
        <p:spPr>
          <a:xfrm>
            <a:off x="6326550" y="984301"/>
            <a:ext cx="32037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4000" b="1">
              <a:ln w="6600">
                <a:solidFill>
                  <a:srgbClr val="D8232A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endParaRPr lang="en-US" sz="4000" b="1" cap="none" spc="0">
              <a:ln w="6600">
                <a:solidFill>
                  <a:srgbClr val="D8232A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E49762-2649-1D54-1A99-F061707BB192}"/>
              </a:ext>
            </a:extLst>
          </p:cNvPr>
          <p:cNvSpPr txBox="1"/>
          <p:nvPr/>
        </p:nvSpPr>
        <p:spPr>
          <a:xfrm>
            <a:off x="358988" y="995208"/>
            <a:ext cx="8234405" cy="42013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00050" indent="-400050">
              <a:lnSpc>
                <a:spcPct val="150000"/>
              </a:lnSpc>
              <a:spcBef>
                <a:spcPts val="1200"/>
              </a:spcBef>
              <a:buClr>
                <a:srgbClr val="D8232A"/>
              </a:buClr>
              <a:buSzPts val="1600"/>
              <a:buFont typeface="Wingdings" panose="05000000000000000000" pitchFamily="2" charset="2"/>
              <a:buChar char="Ø"/>
              <a:defRPr sz="1600"/>
            </a:pPr>
            <a:r>
              <a:rPr lang="en-US" sz="1600" dirty="0">
                <a:latin typeface="Helvetica Neue" panose="02000503000000020004"/>
              </a:rPr>
              <a:t>The PTO has had a fantastic school year so far. We have achieved more than 45% of our revenue goal for the year ($84K earned to date with a goal of $183K)</a:t>
            </a:r>
          </a:p>
          <a:p>
            <a:pPr marL="400050" indent="-400050">
              <a:lnSpc>
                <a:spcPct val="150000"/>
              </a:lnSpc>
              <a:spcBef>
                <a:spcPts val="1200"/>
              </a:spcBef>
              <a:buClr>
                <a:srgbClr val="D8232A"/>
              </a:buClr>
              <a:buSzPts val="1600"/>
              <a:buFont typeface="Wingdings" panose="05000000000000000000" pitchFamily="2" charset="2"/>
              <a:buChar char="Ø"/>
              <a:defRPr sz="1600"/>
            </a:pPr>
            <a:r>
              <a:rPr lang="en-US" sz="1600" dirty="0">
                <a:latin typeface="Helvetica Neue" panose="02000503000000020004"/>
              </a:rPr>
              <a:t>The new PTO entity received approval from the IRS. The process took longer than expected, but we were able to close the PTA bank account in November.</a:t>
            </a:r>
          </a:p>
          <a:p>
            <a:pPr marL="400050" indent="-400050">
              <a:lnSpc>
                <a:spcPct val="150000"/>
              </a:lnSpc>
              <a:spcBef>
                <a:spcPts val="1200"/>
              </a:spcBef>
              <a:buClr>
                <a:srgbClr val="D8232A"/>
              </a:buClr>
              <a:buSzPts val="1600"/>
              <a:buFont typeface="Wingdings" panose="05000000000000000000" pitchFamily="2" charset="2"/>
              <a:buChar char="Ø"/>
              <a:defRPr sz="1600"/>
            </a:pPr>
            <a:r>
              <a:rPr lang="en-US" sz="1600" dirty="0">
                <a:latin typeface="Helvetica Neue" panose="02000503000000020004"/>
              </a:rPr>
              <a:t>Thanks to your generous support through events like Read-A-Thon and Mom’s Mahjong, as well as the support of our Business Partners, we are able to continue providing fun, FREE events like Boys Night Out, Tall &amp; Small Ball, Field Day, 5th grade celebrations as well as supporting our teachers and staff during our upcoming Teacher Appreciation Week.</a:t>
            </a:r>
          </a:p>
          <a:p>
            <a:pPr>
              <a:lnSpc>
                <a:spcPct val="150000"/>
              </a:lnSpc>
              <a:spcBef>
                <a:spcPts val="1200"/>
              </a:spcBef>
              <a:buClr>
                <a:srgbClr val="D8232A"/>
              </a:buClr>
              <a:buSzPts val="1600"/>
              <a:defRPr sz="1600"/>
            </a:pPr>
            <a:endParaRPr lang="en-US" sz="1600" dirty="0">
              <a:solidFill>
                <a:schemeClr val="tx1"/>
              </a:solidFill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2115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2;p14">
            <a:extLst>
              <a:ext uri="{FF2B5EF4-FFF2-40B4-BE49-F238E27FC236}">
                <a16:creationId xmlns:a16="http://schemas.microsoft.com/office/drawing/2014/main" id="{58958BEA-7001-617E-28D4-23905C540B1C}"/>
              </a:ext>
            </a:extLst>
          </p:cNvPr>
          <p:cNvSpPr txBox="1">
            <a:spLocks/>
          </p:cNvSpPr>
          <p:nvPr/>
        </p:nvSpPr>
        <p:spPr>
          <a:xfrm>
            <a:off x="877486" y="38792"/>
            <a:ext cx="8140902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15000"/>
              </a:lnSpc>
              <a:spcBef>
                <a:spcPts val="888"/>
              </a:spcBef>
              <a:buSzPts val="1100"/>
            </a:pPr>
            <a:r>
              <a:rPr lang="en" sz="3000"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PTO Recent Events </a:t>
            </a:r>
            <a:endParaRPr lang="en-US" sz="3000"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5" name="Google Shape;64;p14">
            <a:extLst>
              <a:ext uri="{FF2B5EF4-FFF2-40B4-BE49-F238E27FC236}">
                <a16:creationId xmlns:a16="http://schemas.microsoft.com/office/drawing/2014/main" id="{E890CE35-6E94-EA71-2332-BA3267DECA8C}"/>
              </a:ext>
            </a:extLst>
          </p:cNvPr>
          <p:cNvCxnSpPr>
            <a:cxnSpLocks/>
          </p:cNvCxnSpPr>
          <p:nvPr/>
        </p:nvCxnSpPr>
        <p:spPr>
          <a:xfrm>
            <a:off x="906549" y="813847"/>
            <a:ext cx="7565909" cy="0"/>
          </a:xfrm>
          <a:prstGeom prst="straightConnector1">
            <a:avLst/>
          </a:prstGeom>
          <a:noFill/>
          <a:ln w="63500" cap="flat" cmpd="sng">
            <a:solidFill>
              <a:srgbClr val="D8232A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6" name="Google Shape;65;p14">
            <a:extLst>
              <a:ext uri="{FF2B5EF4-FFF2-40B4-BE49-F238E27FC236}">
                <a16:creationId xmlns:a16="http://schemas.microsoft.com/office/drawing/2014/main" id="{31439B49-DF80-816F-96C2-DF315D35FA5F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25612" y="111647"/>
            <a:ext cx="751875" cy="8045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D1F9AD7-65D0-4030-CBDB-8AB8183CA83F}"/>
              </a:ext>
            </a:extLst>
          </p:cNvPr>
          <p:cNvSpPr txBox="1"/>
          <p:nvPr/>
        </p:nvSpPr>
        <p:spPr>
          <a:xfrm>
            <a:off x="826102" y="909210"/>
            <a:ext cx="7490298" cy="419595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CC0000"/>
                </a:solidFill>
                <a:latin typeface="Helvetica Neue"/>
              </a:rPr>
              <a:t>Recent Event Highlights</a:t>
            </a:r>
            <a:endParaRPr lang="en-US" sz="1800" b="0" i="0" u="none" strike="noStrike" dirty="0">
              <a:solidFill>
                <a:srgbClr val="000000"/>
              </a:solidFill>
              <a:effectLst/>
              <a:latin typeface="Helvetica Neue"/>
            </a:endParaRPr>
          </a:p>
          <a:p>
            <a:pPr marL="285750" indent="-285750">
              <a:lnSpc>
                <a:spcPct val="150000"/>
              </a:lnSpc>
              <a:buFont typeface="Wingdings,Sans-Serif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Willy’s Spirit Night </a:t>
            </a:r>
            <a:r>
              <a:rPr lang="en-US" sz="1200" dirty="0">
                <a:solidFill>
                  <a:schemeClr val="tx1"/>
                </a:solidFill>
              </a:rPr>
              <a:t>(Oct)</a:t>
            </a:r>
          </a:p>
          <a:p>
            <a:pPr marL="285750" indent="-285750">
              <a:lnSpc>
                <a:spcPct val="150000"/>
              </a:lnSpc>
              <a:buFont typeface="Wingdings,Sans-Serif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Chick-Fil-A Spirit Night </a:t>
            </a:r>
            <a:r>
              <a:rPr lang="en-US" sz="1200" dirty="0">
                <a:solidFill>
                  <a:schemeClr val="tx1"/>
                </a:solidFill>
              </a:rPr>
              <a:t>(Nov)</a:t>
            </a:r>
          </a:p>
          <a:p>
            <a:pPr marL="285750" indent="-285750">
              <a:lnSpc>
                <a:spcPct val="150000"/>
              </a:lnSpc>
              <a:buFont typeface="Wingdings,Sans-Serif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Jamboree </a:t>
            </a:r>
            <a:r>
              <a:rPr lang="en-US" sz="1200" dirty="0">
                <a:solidFill>
                  <a:schemeClr val="tx1"/>
                </a:solidFill>
              </a:rPr>
              <a:t>(Nov)</a:t>
            </a:r>
            <a:endParaRPr lang="en-US" sz="10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Wingdings,Sans-Serif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Kindergarten &amp; 5th Grade Thanksgiving Feasts </a:t>
            </a:r>
            <a:r>
              <a:rPr lang="en-US" sz="1200" dirty="0">
                <a:solidFill>
                  <a:schemeClr val="tx1"/>
                </a:solidFill>
              </a:rPr>
              <a:t>(Nov)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Wingdings,Sans-Serif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Southern Baked Pie Fundraiser </a:t>
            </a:r>
            <a:r>
              <a:rPr lang="en-US" sz="1200" dirty="0">
                <a:solidFill>
                  <a:schemeClr val="tx1"/>
                </a:solidFill>
              </a:rPr>
              <a:t>(Nov)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Wingdings,Sans-Serif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Moms Mahjong Fundraiser </a:t>
            </a:r>
            <a:r>
              <a:rPr lang="en-US" sz="1200" dirty="0">
                <a:solidFill>
                  <a:schemeClr val="tx1"/>
                </a:solidFill>
              </a:rPr>
              <a:t>(Jan)</a:t>
            </a:r>
          </a:p>
          <a:p>
            <a:pPr marL="285750" indent="-285750">
              <a:lnSpc>
                <a:spcPct val="150000"/>
              </a:lnSpc>
              <a:buFont typeface="Wingdings,Sans-Serif" pitchFamily="2" charset="2"/>
              <a:buChar char="ü"/>
            </a:pPr>
            <a:r>
              <a:rPr lang="en-US" sz="1800" b="1" dirty="0">
                <a:solidFill>
                  <a:srgbClr val="C00000"/>
                </a:solidFill>
              </a:rPr>
              <a:t>Read-a-Thon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200" b="1" dirty="0">
                <a:solidFill>
                  <a:srgbClr val="C00000"/>
                </a:solidFill>
              </a:rPr>
              <a:t>(Starting TODAY through Sunday, February 1!)</a:t>
            </a:r>
          </a:p>
          <a:p>
            <a:pPr marL="285750" indent="-285750">
              <a:lnSpc>
                <a:spcPct val="150000"/>
              </a:lnSpc>
              <a:buFont typeface="Wingdings,Sans-Serif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Monthly Teacher/Staff Appreciation Meals</a:t>
            </a:r>
            <a:endParaRPr lang="en-US" dirty="0">
              <a:solidFill>
                <a:schemeClr val="tx1"/>
              </a:solidFill>
            </a:endParaRPr>
          </a:p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1800" b="0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0C708D-40C2-F8BB-F60F-59BF7946135A}"/>
              </a:ext>
            </a:extLst>
          </p:cNvPr>
          <p:cNvSpPr txBox="1"/>
          <p:nvPr/>
        </p:nvSpPr>
        <p:spPr>
          <a:xfrm>
            <a:off x="7588139" y="3606856"/>
            <a:ext cx="1428751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solidFill>
                  <a:srgbClr val="C00000"/>
                </a:solidFill>
              </a:rPr>
              <a:t>Scan for </a:t>
            </a:r>
          </a:p>
          <a:p>
            <a:pPr algn="ctr"/>
            <a:r>
              <a:rPr lang="en-US" sz="1600" dirty="0">
                <a:solidFill>
                  <a:srgbClr val="C00000"/>
                </a:solidFill>
              </a:rPr>
              <a:t>Read-A-Thon details!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75E8D5A-7EA0-71FD-7A1A-E71C89781A9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238" t="3437" r="4420" b="33750"/>
          <a:stretch>
            <a:fillRect/>
          </a:stretch>
        </p:blipFill>
        <p:spPr>
          <a:xfrm>
            <a:off x="6563589" y="3404500"/>
            <a:ext cx="1120236" cy="11014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062BBB3-70C7-BF45-BE18-D046BF5AA9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0860" y="1158639"/>
            <a:ext cx="2234558" cy="2150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830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2;p14">
            <a:extLst>
              <a:ext uri="{FF2B5EF4-FFF2-40B4-BE49-F238E27FC236}">
                <a16:creationId xmlns:a16="http://schemas.microsoft.com/office/drawing/2014/main" id="{58958BEA-7001-617E-28D4-23905C540B1C}"/>
              </a:ext>
            </a:extLst>
          </p:cNvPr>
          <p:cNvSpPr txBox="1">
            <a:spLocks/>
          </p:cNvSpPr>
          <p:nvPr/>
        </p:nvSpPr>
        <p:spPr>
          <a:xfrm>
            <a:off x="877486" y="38792"/>
            <a:ext cx="8140902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15000"/>
              </a:lnSpc>
              <a:spcBef>
                <a:spcPts val="888"/>
              </a:spcBef>
              <a:buSzPts val="1100"/>
            </a:pPr>
            <a:r>
              <a:rPr lang="en" sz="3000"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PTO Upcoming Events </a:t>
            </a:r>
            <a:endParaRPr lang="en-US" sz="3000"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5" name="Google Shape;64;p14">
            <a:extLst>
              <a:ext uri="{FF2B5EF4-FFF2-40B4-BE49-F238E27FC236}">
                <a16:creationId xmlns:a16="http://schemas.microsoft.com/office/drawing/2014/main" id="{E890CE35-6E94-EA71-2332-BA3267DECA8C}"/>
              </a:ext>
            </a:extLst>
          </p:cNvPr>
          <p:cNvCxnSpPr>
            <a:cxnSpLocks/>
          </p:cNvCxnSpPr>
          <p:nvPr/>
        </p:nvCxnSpPr>
        <p:spPr>
          <a:xfrm>
            <a:off x="906549" y="813847"/>
            <a:ext cx="7565909" cy="0"/>
          </a:xfrm>
          <a:prstGeom prst="straightConnector1">
            <a:avLst/>
          </a:prstGeom>
          <a:noFill/>
          <a:ln w="63500" cap="flat" cmpd="sng">
            <a:solidFill>
              <a:srgbClr val="D8232A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6" name="Google Shape;65;p14">
            <a:extLst>
              <a:ext uri="{FF2B5EF4-FFF2-40B4-BE49-F238E27FC236}">
                <a16:creationId xmlns:a16="http://schemas.microsoft.com/office/drawing/2014/main" id="{31439B49-DF80-816F-96C2-DF315D35FA5F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25612" y="111647"/>
            <a:ext cx="751875" cy="8045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575E089-E8F4-7FE8-EAAB-ABD6F3DFF739}"/>
              </a:ext>
            </a:extLst>
          </p:cNvPr>
          <p:cNvSpPr txBox="1"/>
          <p:nvPr/>
        </p:nvSpPr>
        <p:spPr>
          <a:xfrm>
            <a:off x="125612" y="1320883"/>
            <a:ext cx="4609485" cy="421307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Parent/Son Costumes and Clues </a:t>
            </a:r>
            <a:r>
              <a:rPr lang="en-US" sz="1200" dirty="0">
                <a:solidFill>
                  <a:schemeClr val="tx1"/>
                </a:solidFill>
              </a:rPr>
              <a:t>(Feb 5)</a:t>
            </a: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Teacher/Staff Appreciation Week </a:t>
            </a:r>
            <a:r>
              <a:rPr lang="en-US" sz="1200" dirty="0">
                <a:solidFill>
                  <a:schemeClr val="tx1"/>
                </a:solidFill>
              </a:rPr>
              <a:t>(Feb 9-13)</a:t>
            </a: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Bingo Night </a:t>
            </a:r>
            <a:r>
              <a:rPr lang="en-US" sz="1200" dirty="0">
                <a:solidFill>
                  <a:schemeClr val="tx1"/>
                </a:solidFill>
              </a:rPr>
              <a:t>(Feb 26)</a:t>
            </a: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Brandon at the Hawks </a:t>
            </a:r>
            <a:r>
              <a:rPr lang="en-US" sz="1200" dirty="0">
                <a:solidFill>
                  <a:schemeClr val="tx1"/>
                </a:solidFill>
              </a:rPr>
              <a:t>(March 10)</a:t>
            </a: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Chick-Fil-A Spirit Night </a:t>
            </a:r>
            <a:r>
              <a:rPr lang="en-US" sz="1200" dirty="0">
                <a:solidFill>
                  <a:schemeClr val="tx1"/>
                </a:solidFill>
              </a:rPr>
              <a:t>(March 11)</a:t>
            </a: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Brandon's Got Talent </a:t>
            </a:r>
            <a:r>
              <a:rPr lang="en-US" sz="1200" dirty="0">
                <a:solidFill>
                  <a:schemeClr val="tx1"/>
                </a:solidFill>
              </a:rPr>
              <a:t>(March 19)</a:t>
            </a: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Blue Jean Ball – </a:t>
            </a:r>
          </a:p>
          <a:p>
            <a:pPr>
              <a:lnSpc>
                <a:spcPct val="150000"/>
              </a:lnSpc>
              <a:buClr>
                <a:srgbClr val="D8232A"/>
              </a:buClr>
            </a:pPr>
            <a:r>
              <a:rPr lang="en-US" sz="1800" dirty="0">
                <a:solidFill>
                  <a:schemeClr val="tx1"/>
                </a:solidFill>
              </a:rPr>
              <a:t>    Parent Party </a:t>
            </a:r>
            <a:r>
              <a:rPr lang="en-US" sz="1200" dirty="0">
                <a:solidFill>
                  <a:schemeClr val="tx1"/>
                </a:solidFill>
              </a:rPr>
              <a:t>(Friday, March 27)</a:t>
            </a: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anose="05000000000000000000" pitchFamily="2" charset="2"/>
              <a:buChar char="ü"/>
            </a:pPr>
            <a:endParaRPr lang="en-US" sz="12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anose="05000000000000000000" pitchFamily="2" charset="2"/>
              <a:buChar char="ü"/>
            </a:pPr>
            <a:endParaRPr lang="en-US" sz="12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anose="05000000000000000000" pitchFamily="2" charset="2"/>
              <a:buChar char="ü"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10FBAD-7BF6-4F68-E6BA-5C9954EC6655}"/>
              </a:ext>
            </a:extLst>
          </p:cNvPr>
          <p:cNvSpPr txBox="1"/>
          <p:nvPr/>
        </p:nvSpPr>
        <p:spPr>
          <a:xfrm>
            <a:off x="4689503" y="916172"/>
            <a:ext cx="4454497" cy="479618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itchFamily="2" charset="2"/>
              <a:buChar char="ü"/>
            </a:pPr>
            <a:endParaRPr lang="en-US" sz="180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Tall &amp; Small Ball </a:t>
            </a:r>
            <a:r>
              <a:rPr lang="en-US" sz="1200" dirty="0">
                <a:solidFill>
                  <a:schemeClr val="tx1"/>
                </a:solidFill>
              </a:rPr>
              <a:t>(April 24 – it’s a Friday this year!)</a:t>
            </a:r>
            <a:endParaRPr lang="en-US" sz="18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World Cultures Night </a:t>
            </a:r>
            <a:r>
              <a:rPr lang="en-US" sz="1200" dirty="0">
                <a:solidFill>
                  <a:schemeClr val="tx1"/>
                </a:solidFill>
              </a:rPr>
              <a:t>(April 30)</a:t>
            </a: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Dad's Golf Tournament </a:t>
            </a:r>
            <a:r>
              <a:rPr lang="en-US" sz="1200" dirty="0">
                <a:solidFill>
                  <a:schemeClr val="tx1"/>
                </a:solidFill>
              </a:rPr>
              <a:t>(May 1)</a:t>
            </a:r>
            <a:endParaRPr lang="en-US" sz="18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Walk to School Day </a:t>
            </a:r>
            <a:r>
              <a:rPr lang="en-US" sz="1200" dirty="0">
                <a:solidFill>
                  <a:schemeClr val="tx1"/>
                </a:solidFill>
              </a:rPr>
              <a:t>(May 6)</a:t>
            </a: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itchFamily="2" charset="2"/>
              <a:buChar char="ü"/>
            </a:pPr>
            <a:r>
              <a:rPr lang="en-US" sz="2000" dirty="0">
                <a:solidFill>
                  <a:schemeClr val="tx1"/>
                </a:solidFill>
              </a:rPr>
              <a:t>Field Days </a:t>
            </a:r>
            <a:r>
              <a:rPr lang="en-US" dirty="0">
                <a:solidFill>
                  <a:schemeClr val="tx1"/>
                </a:solidFill>
              </a:rPr>
              <a:t>(May 7, 14, 15)</a:t>
            </a: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Rising K Popsicle Social </a:t>
            </a:r>
            <a:r>
              <a:rPr lang="en-US" sz="1200" dirty="0">
                <a:solidFill>
                  <a:schemeClr val="tx1"/>
                </a:solidFill>
              </a:rPr>
              <a:t>(May 11)</a:t>
            </a: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5th Grade Graduation </a:t>
            </a:r>
            <a:r>
              <a:rPr lang="en-US" sz="1200" dirty="0">
                <a:solidFill>
                  <a:schemeClr val="tx1"/>
                </a:solidFill>
              </a:rPr>
              <a:t>(May 21)</a:t>
            </a:r>
            <a:endParaRPr lang="en-US" sz="18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itchFamily="2" charset="2"/>
              <a:buChar char="ü"/>
            </a:pPr>
            <a:r>
              <a:rPr lang="en-US" sz="1800" dirty="0">
                <a:solidFill>
                  <a:schemeClr val="tx1"/>
                </a:solidFill>
              </a:rPr>
              <a:t>Kindergarten Splashdown </a:t>
            </a:r>
            <a:r>
              <a:rPr lang="en-US" sz="1200" dirty="0">
                <a:solidFill>
                  <a:schemeClr val="tx1"/>
                </a:solidFill>
              </a:rPr>
              <a:t>(May 22)</a:t>
            </a: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itchFamily="2" charset="2"/>
              <a:buChar char="ü"/>
            </a:pPr>
            <a:endParaRPr lang="en-US" sz="12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Clr>
                <a:srgbClr val="D8232A"/>
              </a:buClr>
              <a:buFont typeface="Wingdings" pitchFamily="2" charset="2"/>
              <a:buChar char="ü"/>
            </a:pPr>
            <a:endParaRPr lang="en-US" sz="1200" dirty="0"/>
          </a:p>
          <a:p>
            <a:pPr>
              <a:lnSpc>
                <a:spcPct val="150000"/>
              </a:lnSpc>
            </a:pPr>
            <a:endParaRPr lang="en-US" sz="1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8FDF7F-B8A6-CBBA-7BFC-2BBAE8CF3FEC}"/>
              </a:ext>
            </a:extLst>
          </p:cNvPr>
          <p:cNvSpPr txBox="1"/>
          <p:nvPr/>
        </p:nvSpPr>
        <p:spPr>
          <a:xfrm>
            <a:off x="827540" y="801318"/>
            <a:ext cx="8173489" cy="45653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dirty="0">
                <a:solidFill>
                  <a:srgbClr val="CC0000"/>
                </a:solidFill>
                <a:latin typeface="Helvetica Neue"/>
              </a:rPr>
              <a:t>Stay up to date! </a:t>
            </a:r>
            <a:r>
              <a:rPr lang="en-US" dirty="0">
                <a:solidFill>
                  <a:srgbClr val="CC0000"/>
                </a:solidFill>
                <a:latin typeface="Helvetica Neue"/>
              </a:rPr>
              <a:t>(BEE sure to subscribe to the PTO calendar on the Morris Brandon website.)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CABA2A9-4034-1BF8-0502-870CCF5439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3138" y="3837795"/>
            <a:ext cx="1266913" cy="1266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861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5BF69-FDD1-A199-72B8-BFDD1C5B1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2;p14">
            <a:extLst>
              <a:ext uri="{FF2B5EF4-FFF2-40B4-BE49-F238E27FC236}">
                <a16:creationId xmlns:a16="http://schemas.microsoft.com/office/drawing/2014/main" id="{307A77BF-3EB0-5CA8-7733-3EDAD853C372}"/>
              </a:ext>
            </a:extLst>
          </p:cNvPr>
          <p:cNvSpPr txBox="1">
            <a:spLocks/>
          </p:cNvSpPr>
          <p:nvPr/>
        </p:nvSpPr>
        <p:spPr>
          <a:xfrm>
            <a:off x="877486" y="38792"/>
            <a:ext cx="8140902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15000"/>
              </a:lnSpc>
              <a:spcBef>
                <a:spcPts val="888"/>
              </a:spcBef>
              <a:buSzPts val="1100"/>
            </a:pPr>
            <a:r>
              <a:rPr lang="en" sz="3000"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Reminders</a:t>
            </a:r>
            <a:endParaRPr lang="en-US" sz="3000"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5" name="Google Shape;64;p14">
            <a:extLst>
              <a:ext uri="{FF2B5EF4-FFF2-40B4-BE49-F238E27FC236}">
                <a16:creationId xmlns:a16="http://schemas.microsoft.com/office/drawing/2014/main" id="{0C15E530-DC4D-CD43-FD74-F79AD149DE0E}"/>
              </a:ext>
            </a:extLst>
          </p:cNvPr>
          <p:cNvCxnSpPr>
            <a:cxnSpLocks/>
          </p:cNvCxnSpPr>
          <p:nvPr/>
        </p:nvCxnSpPr>
        <p:spPr>
          <a:xfrm>
            <a:off x="906549" y="813847"/>
            <a:ext cx="7565909" cy="0"/>
          </a:xfrm>
          <a:prstGeom prst="straightConnector1">
            <a:avLst/>
          </a:prstGeom>
          <a:noFill/>
          <a:ln w="63500" cap="flat" cmpd="sng">
            <a:solidFill>
              <a:srgbClr val="D8232A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6" name="Google Shape;65;p14">
            <a:extLst>
              <a:ext uri="{FF2B5EF4-FFF2-40B4-BE49-F238E27FC236}">
                <a16:creationId xmlns:a16="http://schemas.microsoft.com/office/drawing/2014/main" id="{9D84A8F9-1209-9C7D-60B9-D5CA837795BF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25612" y="111647"/>
            <a:ext cx="751875" cy="8045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8" name="Google Shape;178;p28">
            <a:extLst>
              <a:ext uri="{FF2B5EF4-FFF2-40B4-BE49-F238E27FC236}">
                <a16:creationId xmlns:a16="http://schemas.microsoft.com/office/drawing/2014/main" id="{510172E6-8F1D-7E12-9E63-FED9DCB4C1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77486" y="1010430"/>
            <a:ext cx="7587000" cy="40499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0000"/>
              </a:lnSpc>
              <a:buClr>
                <a:srgbClr val="D8232A"/>
              </a:buClr>
              <a:buSzPct val="100000"/>
              <a:buNone/>
            </a:pPr>
            <a:r>
              <a:rPr lang="en-US" b="1" dirty="0">
                <a:solidFill>
                  <a:srgbClr val="D8232A"/>
                </a:solidFill>
              </a:rPr>
              <a:t>Reminders</a:t>
            </a:r>
          </a:p>
          <a:p>
            <a:pPr marL="285750" indent="-285750">
              <a:buClr>
                <a:srgbClr val="D8232A"/>
              </a:buClr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Start reading (and donating)! </a:t>
            </a:r>
            <a:r>
              <a:rPr lang="en-US" b="1" dirty="0">
                <a:solidFill>
                  <a:srgbClr val="C00000"/>
                </a:solidFill>
              </a:rPr>
              <a:t>Read-A-Thon</a:t>
            </a:r>
            <a:r>
              <a:rPr lang="en-US" dirty="0">
                <a:solidFill>
                  <a:schemeClr val="tx1"/>
                </a:solidFill>
              </a:rPr>
              <a:t> starts TODAY, 1/23</a:t>
            </a:r>
          </a:p>
          <a:p>
            <a:pPr marL="285750" indent="-285750">
              <a:lnSpc>
                <a:spcPct val="114999"/>
              </a:lnSpc>
              <a:buClr>
                <a:srgbClr val="D8232A"/>
              </a:buClr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Tryout forms are due Friday, 2/6 for </a:t>
            </a:r>
            <a:r>
              <a:rPr lang="en-US" b="1" dirty="0">
                <a:solidFill>
                  <a:srgbClr val="C00000"/>
                </a:solidFill>
              </a:rPr>
              <a:t>Brandon’s Got Talent</a:t>
            </a:r>
            <a:r>
              <a:rPr lang="en-US" dirty="0">
                <a:solidFill>
                  <a:schemeClr val="tx1"/>
                </a:solidFill>
              </a:rPr>
              <a:t>! </a:t>
            </a:r>
          </a:p>
          <a:p>
            <a:pPr marL="285750" indent="-285750">
              <a:lnSpc>
                <a:spcPct val="114999"/>
              </a:lnSpc>
              <a:buClr>
                <a:srgbClr val="D8232A"/>
              </a:buClr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Pre-order your Chick-fil-A for </a:t>
            </a:r>
            <a:r>
              <a:rPr lang="en-US" b="1" dirty="0">
                <a:solidFill>
                  <a:srgbClr val="C00000"/>
                </a:solidFill>
              </a:rPr>
              <a:t>Parent/Son Costumes &amp; Clues</a:t>
            </a:r>
            <a:r>
              <a:rPr lang="en-US" dirty="0">
                <a:solidFill>
                  <a:schemeClr val="tx1"/>
                </a:solidFill>
              </a:rPr>
              <a:t> Scavenger Hunt by Tuesday, 2/3.</a:t>
            </a:r>
          </a:p>
          <a:p>
            <a:pPr marL="285750" indent="-285750">
              <a:lnSpc>
                <a:spcPct val="114999"/>
              </a:lnSpc>
              <a:buClr>
                <a:srgbClr val="D8232A"/>
              </a:buClr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More details are always in the </a:t>
            </a:r>
            <a:r>
              <a:rPr lang="en-US" b="1" dirty="0" err="1">
                <a:solidFill>
                  <a:srgbClr val="C00000"/>
                </a:solidFill>
              </a:rPr>
              <a:t>BeeMail</a:t>
            </a:r>
            <a:r>
              <a:rPr lang="en-US" dirty="0">
                <a:solidFill>
                  <a:schemeClr val="tx1"/>
                </a:solidFill>
              </a:rPr>
              <a:t> every week! </a:t>
            </a:r>
          </a:p>
          <a:p>
            <a:pPr marL="0" indent="0">
              <a:lnSpc>
                <a:spcPct val="114999"/>
              </a:lnSpc>
              <a:buClr>
                <a:srgbClr val="D8232A"/>
              </a:buClr>
              <a:buNone/>
            </a:pPr>
            <a:endParaRPr lang="en-US" b="1" dirty="0">
              <a:solidFill>
                <a:srgbClr val="D8232A"/>
              </a:solidFill>
            </a:endParaRPr>
          </a:p>
          <a:p>
            <a:pPr marL="114300" indent="0">
              <a:lnSpc>
                <a:spcPct val="100000"/>
              </a:lnSpc>
              <a:buClr>
                <a:srgbClr val="D8232A"/>
              </a:buClr>
              <a:buSzPct val="100000"/>
              <a:buNone/>
            </a:pPr>
            <a:r>
              <a:rPr lang="en-US" b="1" dirty="0">
                <a:solidFill>
                  <a:srgbClr val="D8232A"/>
                </a:solidFill>
              </a:rPr>
              <a:t>2026-27 PTO Committee Chairs</a:t>
            </a:r>
          </a:p>
          <a:p>
            <a:pPr marL="285750" indent="-285750">
              <a:buClr>
                <a:srgbClr val="D8232A"/>
              </a:buClr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Check the </a:t>
            </a:r>
            <a:r>
              <a:rPr lang="en-US" dirty="0" err="1">
                <a:solidFill>
                  <a:schemeClr val="tx1"/>
                </a:solidFill>
              </a:rPr>
              <a:t>BeeMail</a:t>
            </a:r>
            <a:r>
              <a:rPr lang="en-US" dirty="0">
                <a:solidFill>
                  <a:schemeClr val="tx1"/>
                </a:solidFill>
              </a:rPr>
              <a:t> for a link and sign up to chair a PTO committee next year</a:t>
            </a:r>
          </a:p>
          <a:p>
            <a:pPr marL="114300" indent="0">
              <a:lnSpc>
                <a:spcPct val="100000"/>
              </a:lnSpc>
              <a:buClr>
                <a:srgbClr val="D8232A"/>
              </a:buClr>
              <a:buSzPct val="10000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1430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D8232A"/>
                </a:solidFill>
              </a:rPr>
              <a:t>Next PTO General Meeting</a:t>
            </a:r>
            <a:endParaRPr lang="en-US" dirty="0"/>
          </a:p>
          <a:p>
            <a:pPr marL="285750" indent="-285750">
              <a:buClr>
                <a:srgbClr val="D8232A"/>
              </a:buClr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Friday, April 17, 2026	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D8232A"/>
              </a:buClr>
              <a:buSzPct val="100000"/>
              <a:buNone/>
            </a:pPr>
            <a:endParaRPr lang="en-US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677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D92DFBDA-799F-C8B5-7A1A-38DE287B9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>
            <a:extLst>
              <a:ext uri="{FF2B5EF4-FFF2-40B4-BE49-F238E27FC236}">
                <a16:creationId xmlns:a16="http://schemas.microsoft.com/office/drawing/2014/main" id="{1FE0BF4F-EAED-A847-30D7-75FF82E206A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124186" y="1694302"/>
            <a:ext cx="7952416" cy="107120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l">
              <a:lnSpc>
                <a:spcPct val="115000"/>
              </a:lnSpc>
              <a:spcBef>
                <a:spcPts val="17592"/>
              </a:spcBef>
              <a:buSzPts val="1100"/>
            </a:pPr>
            <a:br>
              <a:rPr lang="en-US" sz="2800" dirty="0"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en-US" sz="3200" b="1" dirty="0"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Community Information Presentation</a:t>
            </a:r>
            <a:br>
              <a:rPr lang="en-US" sz="2400" dirty="0"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en-US" sz="1600" i="1" dirty="0">
                <a:solidFill>
                  <a:schemeClr val="tx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How the IB Continuum is </a:t>
            </a:r>
            <a:r>
              <a:rPr lang="en-US" sz="1600" i="1" dirty="0">
                <a:solidFill>
                  <a:schemeClr val="tx1"/>
                </a:solidFill>
                <a:latin typeface="Helvetica"/>
              </a:rPr>
              <a:t>intentionally designed to develop skills, habits of mind, and academic readiness progressively from elementary school through high school</a:t>
            </a:r>
            <a:endParaRPr lang="en-US" sz="1600" i="1" dirty="0">
              <a:solidFill>
                <a:schemeClr val="tx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56" name="Google Shape;56;p13">
            <a:extLst>
              <a:ext uri="{FF2B5EF4-FFF2-40B4-BE49-F238E27FC236}">
                <a16:creationId xmlns:a16="http://schemas.microsoft.com/office/drawing/2014/main" id="{ACE6167E-EBE0-39B9-803D-E2E44DBEC11C}"/>
              </a:ext>
            </a:extLst>
          </p:cNvPr>
          <p:cNvCxnSpPr>
            <a:cxnSpLocks/>
          </p:cNvCxnSpPr>
          <p:nvPr/>
        </p:nvCxnSpPr>
        <p:spPr>
          <a:xfrm>
            <a:off x="1266988" y="2724888"/>
            <a:ext cx="5996329" cy="0"/>
          </a:xfrm>
          <a:prstGeom prst="straightConnector1">
            <a:avLst/>
          </a:prstGeom>
          <a:noFill/>
          <a:ln w="63500" cap="flat" cmpd="sng">
            <a:solidFill>
              <a:srgbClr val="D8232A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57" name="Google Shape;57;p13">
            <a:extLst>
              <a:ext uri="{FF2B5EF4-FFF2-40B4-BE49-F238E27FC236}">
                <a16:creationId xmlns:a16="http://schemas.microsoft.com/office/drawing/2014/main" id="{7400BF18-59D3-52E1-2BA0-2F7FCEE048F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398" y="1372858"/>
            <a:ext cx="997000" cy="10668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9" name="Google Shape;55;p13">
            <a:extLst>
              <a:ext uri="{FF2B5EF4-FFF2-40B4-BE49-F238E27FC236}">
                <a16:creationId xmlns:a16="http://schemas.microsoft.com/office/drawing/2014/main" id="{B09F05E1-BC43-B6D8-66B1-059C8C805D8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064398" y="2765518"/>
            <a:ext cx="8474927" cy="63708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l">
              <a:lnSpc>
                <a:spcPct val="114999"/>
              </a:lnSpc>
              <a:spcBef>
                <a:spcPts val="0"/>
              </a:spcBef>
            </a:pPr>
            <a:r>
              <a:rPr lang="en-US" sz="2400" b="1" i="1" dirty="0">
                <a:solidFill>
                  <a:srgbClr val="D8232A"/>
                </a:solidFill>
                <a:latin typeface="Helvetica"/>
              </a:rPr>
              <a:t>Danielle </a:t>
            </a:r>
            <a:r>
              <a:rPr lang="en-US" sz="2400" b="1" i="1" dirty="0" err="1">
                <a:solidFill>
                  <a:srgbClr val="D8232A"/>
                </a:solidFill>
                <a:latin typeface="Helvetica"/>
              </a:rPr>
              <a:t>Costarides</a:t>
            </a:r>
            <a:r>
              <a:rPr lang="en-US" sz="2400" b="1" i="1" dirty="0">
                <a:solidFill>
                  <a:srgbClr val="D8232A"/>
                </a:solidFill>
                <a:latin typeface="Helvetica"/>
              </a:rPr>
              <a:t> </a:t>
            </a:r>
            <a:r>
              <a:rPr lang="en-US" sz="2000" i="1" dirty="0">
                <a:solidFill>
                  <a:srgbClr val="D8232A"/>
                </a:solidFill>
                <a:latin typeface="Helvetica"/>
              </a:rPr>
              <a:t>(IB Coordinator, North Atlanta High School) </a:t>
            </a:r>
          </a:p>
          <a:p>
            <a:pPr marL="0" indent="0" algn="l">
              <a:lnSpc>
                <a:spcPct val="114999"/>
              </a:lnSpc>
              <a:spcBef>
                <a:spcPts val="0"/>
              </a:spcBef>
            </a:pPr>
            <a:r>
              <a:rPr lang="en-US" sz="2400" b="1" i="1" dirty="0">
                <a:solidFill>
                  <a:srgbClr val="D8232A"/>
                </a:solidFill>
                <a:latin typeface="Helvetica"/>
              </a:rPr>
              <a:t>Brett Flater </a:t>
            </a:r>
            <a:r>
              <a:rPr lang="en-US" sz="2000" i="1" dirty="0">
                <a:solidFill>
                  <a:srgbClr val="D8232A"/>
                </a:solidFill>
                <a:latin typeface="Helvetica"/>
              </a:rPr>
              <a:t>(IB Coordinator, Sutton Middle School)</a:t>
            </a:r>
            <a:endParaRPr lang="en-US" sz="2000" dirty="0">
              <a:solidFill>
                <a:srgbClr val="D8232A"/>
              </a:solidFill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05913891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AFT_25-26_ PTO Committee Chairs Call copy" id="{AEAFE3D3-0AC7-9649-B186-39B8C2BA7A41}" vid="{93EED744-3A26-9747-8589-AC4B0876D58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 Light</Template>
  <TotalTime>156</TotalTime>
  <Words>574</Words>
  <Application>Microsoft Office PowerPoint</Application>
  <PresentationFormat>On-screen Show (16:9)</PresentationFormat>
  <Paragraphs>74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Helvetica</vt:lpstr>
      <vt:lpstr>Helvetica Neue</vt:lpstr>
      <vt:lpstr>Wingdings</vt:lpstr>
      <vt:lpstr>Wingdings,Sans-Serif</vt:lpstr>
      <vt:lpstr>Simple Light</vt:lpstr>
      <vt:lpstr>Office Theme</vt:lpstr>
      <vt:lpstr>PTO GENERAL MEETING</vt:lpstr>
      <vt:lpstr>AGENDA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Community Information Presentation How the IB Continuum is intentionally designed to develop skills, habits of mind, and academic readiness progressively from elementary school through high school</vt:lpstr>
      <vt:lpstr>Principal’s Coffee Talk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Margaret Watts</cp:lastModifiedBy>
  <cp:revision>118</cp:revision>
  <cp:lastPrinted>2021-08-19T18:42:40Z</cp:lastPrinted>
  <dcterms:created xsi:type="dcterms:W3CDTF">2024-10-07T19:53:35Z</dcterms:created>
  <dcterms:modified xsi:type="dcterms:W3CDTF">2026-01-21T19:44:52Z</dcterms:modified>
</cp:coreProperties>
</file>